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png" ContentType="image/png"/>
  <Default Extension="jpeg" ContentType="image/jpeg"/>
  <Default Extension="JPG" ContentType="image/.jp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2" r:id="rId3"/>
  </p:sldMasterIdLst>
  <p:notesMasterIdLst>
    <p:notesMasterId r:id="rId15"/>
  </p:notesMasterIdLst>
  <p:sldIdLst>
    <p:sldId id="934" r:id="rId4"/>
    <p:sldId id="932" r:id="rId5"/>
    <p:sldId id="987" r:id="rId6"/>
    <p:sldId id="996" r:id="rId7"/>
    <p:sldId id="998" r:id="rId8"/>
    <p:sldId id="999" r:id="rId9"/>
    <p:sldId id="1001" r:id="rId10"/>
    <p:sldId id="1003" r:id="rId11"/>
    <p:sldId id="1005" r:id="rId12"/>
    <p:sldId id="1004" r:id="rId13"/>
    <p:sldId id="933" r:id="rId14"/>
  </p:sldIdLst>
  <p:sldSz cx="12192000" cy="6858000"/>
  <p:notesSz cx="6760845" cy="9942195"/>
  <p:custDataLst>
    <p:tags r:id="rId19"/>
  </p:custDataLst>
  <p:defaultTextStyle>
    <a:defPPr>
      <a:defRPr lang="zh-CN"/>
    </a:defPPr>
    <a:lvl1pPr algn="l" rtl="0" eaLnBrk="0" fontAlgn="base" hangingPunct="0">
      <a:spcBef>
        <a:spcPct val="0"/>
      </a:spcBef>
      <a:spcAft>
        <a:spcPct val="0"/>
      </a:spcAft>
      <a:defRPr kern="1200">
        <a:solidFill>
          <a:schemeClr val="bg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bg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bg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bg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bg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bg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bg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bg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bg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A22B6"/>
    <a:srgbClr val="FFFFFF"/>
    <a:srgbClr val="0000FF"/>
    <a:srgbClr val="CA2222"/>
    <a:srgbClr val="C30001"/>
    <a:srgbClr val="E6E6E6"/>
    <a:srgbClr val="FBF1F2"/>
    <a:srgbClr val="33CCCC"/>
    <a:srgbClr val="00CC00"/>
    <a:srgbClr val="00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757" autoAdjust="0"/>
    <p:restoredTop sz="96357" autoAdjust="0"/>
  </p:normalViewPr>
  <p:slideViewPr>
    <p:cSldViewPr showGuides="1">
      <p:cViewPr>
        <p:scale>
          <a:sx n="50" d="100"/>
          <a:sy n="50" d="100"/>
        </p:scale>
        <p:origin x="1368" y="763"/>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9" Type="http://schemas.openxmlformats.org/officeDocument/2006/relationships/tags" Target="tags/tag10.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notesMaster" Target="notesMasters/notes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wmf"/></Relationships>
</file>

<file path=ppt/media/>
</file>

<file path=ppt/media/image1.png>
</file>

<file path=ppt/media/image2.jpeg>
</file>

<file path=ppt/media/image3.png>
</file>

<file path=ppt/media/image4.wmf>
</file>

<file path=ppt/media/image5.wm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p:cNvSpPr>
          <p:nvPr>
            <p:ph type="hdr" sz="quarter"/>
          </p:nvPr>
        </p:nvSpPr>
        <p:spPr>
          <a:xfrm>
            <a:off x="0" y="0"/>
            <a:ext cx="2930525" cy="496888"/>
          </a:xfrm>
          <a:prstGeom prst="rect">
            <a:avLst/>
          </a:prstGeom>
          <a:noFill/>
          <a:ln w="9525">
            <a:noFill/>
            <a:miter/>
          </a:ln>
        </p:spPr>
        <p:txBody>
          <a:bodyPr/>
          <a:lstStyle>
            <a:lvl1pPr eaLnBrk="1" hangingPunct="1">
              <a:buFont typeface="Arial" panose="020B0604020202020204" pitchFamily="34" charset="0"/>
              <a:buNone/>
              <a:defRPr sz="1200" noProof="1">
                <a:solidFill>
                  <a:schemeClr val="tx1"/>
                </a:solidFill>
                <a:latin typeface="Arial" panose="020B0604020202020204" pitchFamily="34" charset="0"/>
              </a:defRPr>
            </a:lvl1pPr>
          </a:lstStyle>
          <a:p>
            <a:pPr>
              <a:defRPr/>
            </a:pPr>
            <a:endParaRPr lang="en-US" altLang="x-none"/>
          </a:p>
        </p:txBody>
      </p:sp>
      <p:sp>
        <p:nvSpPr>
          <p:cNvPr id="2051" name="Rectangle 3"/>
          <p:cNvSpPr>
            <a:spLocks noGrp="1"/>
          </p:cNvSpPr>
          <p:nvPr>
            <p:ph type="dt" idx="1"/>
          </p:nvPr>
        </p:nvSpPr>
        <p:spPr>
          <a:xfrm>
            <a:off x="3829050" y="0"/>
            <a:ext cx="2930525" cy="496888"/>
          </a:xfrm>
          <a:prstGeom prst="rect">
            <a:avLst/>
          </a:prstGeom>
          <a:noFill/>
          <a:ln w="9525">
            <a:noFill/>
            <a:miter/>
          </a:ln>
        </p:spPr>
        <p:txBody>
          <a:bodyPr/>
          <a:lstStyle>
            <a:lvl1pPr algn="r" eaLnBrk="1" hangingPunct="1">
              <a:buFont typeface="Arial" panose="020B0604020202020204" pitchFamily="34" charset="0"/>
              <a:buNone/>
              <a:defRPr sz="1200" noProof="1">
                <a:solidFill>
                  <a:schemeClr val="tx1"/>
                </a:solidFill>
                <a:latin typeface="Arial" panose="020B0604020202020204" pitchFamily="34" charset="0"/>
              </a:defRPr>
            </a:lvl1pPr>
          </a:lstStyle>
          <a:p>
            <a:pPr>
              <a:defRPr/>
            </a:pPr>
            <a:endParaRPr lang="en-US" altLang="x-none"/>
          </a:p>
        </p:txBody>
      </p:sp>
      <p:sp>
        <p:nvSpPr>
          <p:cNvPr id="3076" name="Rectangle 4"/>
          <p:cNvSpPr>
            <a:spLocks noGrp="1" noRot="1" noChangeAspect="1" noChangeArrowheads="1"/>
          </p:cNvSpPr>
          <p:nvPr>
            <p:ph type="sldImg" idx="4294967295"/>
          </p:nvPr>
        </p:nvSpPr>
        <p:spPr bwMode="auto">
          <a:xfrm>
            <a:off x="68263" y="746125"/>
            <a:ext cx="6624637" cy="372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3" name="Rectangle 5"/>
          <p:cNvSpPr>
            <a:spLocks noGrp="1" noChangeArrowheads="1"/>
          </p:cNvSpPr>
          <p:nvPr>
            <p:ph type="body" sz="quarter" idx="9"/>
          </p:nvPr>
        </p:nvSpPr>
        <p:spPr bwMode="auto">
          <a:xfrm>
            <a:off x="676275" y="4722813"/>
            <a:ext cx="5408613" cy="4473575"/>
          </a:xfrm>
          <a:prstGeom prst="rect">
            <a:avLst/>
          </a:prstGeom>
          <a:noFill/>
          <a:ln>
            <a:noFill/>
          </a:ln>
        </p:spPr>
        <p:txBody>
          <a:bodyPr vert="horz" wrap="square" lIns="91440" tIns="45720" rIns="91440" bIns="45720" numCol="1" anchor="t" anchorCtr="0" compatLnSpc="1"/>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2054" name="Rectangle 6"/>
          <p:cNvSpPr>
            <a:spLocks noGrp="1"/>
          </p:cNvSpPr>
          <p:nvPr>
            <p:ph type="ftr" sz="quarter" idx="4"/>
          </p:nvPr>
        </p:nvSpPr>
        <p:spPr>
          <a:xfrm>
            <a:off x="0" y="9444038"/>
            <a:ext cx="2930525" cy="496887"/>
          </a:xfrm>
          <a:prstGeom prst="rect">
            <a:avLst/>
          </a:prstGeom>
          <a:noFill/>
          <a:ln w="9525">
            <a:noFill/>
            <a:miter/>
          </a:ln>
        </p:spPr>
        <p:txBody>
          <a:bodyPr anchor="b"/>
          <a:lstStyle>
            <a:lvl1pPr eaLnBrk="1" hangingPunct="1">
              <a:buFont typeface="Arial" panose="020B0604020202020204" pitchFamily="34" charset="0"/>
              <a:buNone/>
              <a:defRPr sz="1200" noProof="1">
                <a:solidFill>
                  <a:schemeClr val="tx1"/>
                </a:solidFill>
                <a:latin typeface="Arial" panose="020B0604020202020204" pitchFamily="34" charset="0"/>
              </a:defRPr>
            </a:lvl1pPr>
          </a:lstStyle>
          <a:p>
            <a:pPr>
              <a:defRPr/>
            </a:pPr>
            <a:endParaRPr lang="en-US" altLang="x-none"/>
          </a:p>
        </p:txBody>
      </p:sp>
      <p:sp>
        <p:nvSpPr>
          <p:cNvPr id="2055" name="Rectangle 7"/>
          <p:cNvSpPr>
            <a:spLocks noGrp="1"/>
          </p:cNvSpPr>
          <p:nvPr>
            <p:ph type="sldNum" sz="quarter" idx="5"/>
          </p:nvPr>
        </p:nvSpPr>
        <p:spPr>
          <a:xfrm>
            <a:off x="3829050" y="9444038"/>
            <a:ext cx="2930525" cy="496887"/>
          </a:xfrm>
          <a:prstGeom prst="rect">
            <a:avLst/>
          </a:prstGeom>
          <a:noFill/>
          <a:ln w="9525">
            <a:noFill/>
            <a:miter/>
          </a:ln>
        </p:spPr>
        <p:txBody>
          <a:bodyPr vert="horz" wrap="square" lIns="91440" tIns="45720" rIns="91440" bIns="45720" numCol="1" anchor="b" anchorCtr="0" compatLnSpc="1"/>
          <a:lstStyle>
            <a:lvl1pPr algn="r" eaLnBrk="1" hangingPunct="1">
              <a:buFont typeface="Arial" panose="020B0604020202020204" pitchFamily="34" charset="0"/>
              <a:buNone/>
              <a:defRPr sz="1200">
                <a:solidFill>
                  <a:schemeClr val="tx1"/>
                </a:solidFill>
              </a:defRPr>
            </a:lvl1pPr>
          </a:lstStyle>
          <a:p>
            <a:pPr>
              <a:defRPr/>
            </a:pPr>
            <a:fld id="{4149F315-D9EA-4E4B-90BB-FB25394CACCF}" type="slidenum">
              <a:rPr lang="en-US" altLang="zh-CN"/>
            </a:fld>
            <a:endParaRPr lang="en-US" altLang="zh-CN"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1pPr>
    <a:lvl2pPr marL="457200" lvl="1"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2pPr>
    <a:lvl3pPr marL="914400" lvl="2"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3pPr>
    <a:lvl4pPr marL="1371600" lvl="3"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4pPr>
    <a:lvl5pPr marL="1828800" lvl="4"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5pPr>
    <a:lvl6pPr marL="2286000" lvl="5"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6pPr>
    <a:lvl7pPr marL="2743200" lvl="6"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7pPr>
    <a:lvl8pPr marL="3200400" lvl="7"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8pPr>
    <a:lvl9pPr marL="3657600" lvl="8"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a:xfrm>
            <a:off x="0" y="692697"/>
            <a:ext cx="12192000" cy="72479"/>
          </a:xfrm>
          <a:prstGeom prst="rect">
            <a:avLst/>
          </a:prstGeom>
          <a:gradFill flip="none" rotWithShape="1">
            <a:gsLst>
              <a:gs pos="43000">
                <a:srgbClr val="C00000"/>
              </a:gs>
              <a:gs pos="0">
                <a:srgbClr val="FBF1F2"/>
              </a:gs>
              <a:gs pos="97959">
                <a:schemeClr val="bg1"/>
              </a:gs>
              <a:gs pos="0">
                <a:srgbClr val="CA222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pic>
        <p:nvPicPr>
          <p:cNvPr id="5" name="Picture 14"/>
          <p:cNvPicPr>
            <a:picLocks noChangeAspect="1" noChangeArrowheads="1"/>
          </p:cNvPicPr>
          <p:nvPr userDrawn="1"/>
        </p:nvPicPr>
        <p:blipFill>
          <a:blip r:embed="rId2"/>
          <a:srcRect/>
          <a:stretch>
            <a:fillRect/>
          </a:stretch>
        </p:blipFill>
        <p:spPr bwMode="auto">
          <a:xfrm>
            <a:off x="10991851" y="61914"/>
            <a:ext cx="576757" cy="541337"/>
          </a:xfrm>
          <a:prstGeom prst="rect">
            <a:avLst/>
          </a:prstGeom>
          <a:noFill/>
          <a:effectLst>
            <a:outerShdw blurRad="50800" dist="38100" dir="2700000" algn="tl" rotWithShape="0">
              <a:prstClr val="black">
                <a:alpha val="40000"/>
              </a:prstClr>
            </a:outerShdw>
          </a:effec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C30001"/>
        </a:solidFill>
        <a:effectLst/>
      </p:bgPr>
    </p:bg>
    <p:spTree>
      <p:nvGrpSpPr>
        <p:cNvPr id="1" name=""/>
        <p:cNvGrpSpPr/>
        <p:nvPr/>
      </p:nvGrpSpPr>
      <p:grpSpPr>
        <a:xfrm>
          <a:off x="0" y="0"/>
          <a:ext cx="0" cy="0"/>
          <a:chOff x="0" y="0"/>
          <a:chExt cx="0" cy="0"/>
        </a:xfrm>
      </p:grpSpPr>
      <p:pic>
        <p:nvPicPr>
          <p:cNvPr id="2" name="图片 1"/>
          <p:cNvPicPr>
            <a:picLocks noChangeAspect="1" noChangeArrowheads="1"/>
          </p:cNvPicPr>
          <p:nvPr userDrawn="1"/>
        </p:nvPicPr>
        <p:blipFill>
          <a:blip r:embed="rId2">
            <a:extLst>
              <a:ext uri="{28A0092B-C50C-407E-A947-70E740481C1C}">
                <a14:useLocalDpi xmlns:a14="http://schemas.microsoft.com/office/drawing/2010/main" val="0"/>
              </a:ext>
            </a:extLst>
          </a:blip>
          <a:srcRect l="14319" t="-1123" r="6747" b="491"/>
          <a:stretch>
            <a:fillRect/>
          </a:stretch>
        </p:blipFill>
        <p:spPr bwMode="auto">
          <a:xfrm>
            <a:off x="0" y="2381250"/>
            <a:ext cx="12192000" cy="447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39184" y="115889"/>
            <a:ext cx="3336536"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userDrawn="1"/>
        </p:nvSpPr>
        <p:spPr>
          <a:xfrm>
            <a:off x="-1" y="2132856"/>
            <a:ext cx="12192001" cy="4725144"/>
          </a:xfrm>
          <a:prstGeom prst="rect">
            <a:avLst/>
          </a:prstGeom>
          <a:gradFill>
            <a:gsLst>
              <a:gs pos="47000">
                <a:srgbClr val="DA6666">
                  <a:alpha val="97000"/>
                </a:srgbClr>
              </a:gs>
              <a:gs pos="0">
                <a:srgbClr val="C20000"/>
              </a:gs>
              <a:gs pos="100000">
                <a:srgbClr val="FFFFFF">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3" name="标题 1"/>
          <p:cNvSpPr>
            <a:spLocks noGrp="1"/>
          </p:cNvSpPr>
          <p:nvPr>
            <p:ph type="ctrTitle"/>
          </p:nvPr>
        </p:nvSpPr>
        <p:spPr>
          <a:xfrm>
            <a:off x="1524000" y="1122363"/>
            <a:ext cx="9144000" cy="2387600"/>
          </a:xfrm>
          <a:prstGeom prst="rect">
            <a:avLst/>
          </a:prstGeom>
        </p:spPr>
        <p:txBody>
          <a:bodyPr anchor="b"/>
          <a:lstStyle>
            <a:lvl1pPr algn="ctr">
              <a:defRPr sz="4400" b="1">
                <a:solidFill>
                  <a:srgbClr val="FFFFFF"/>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zh-CN" altLang="en-US" dirty="0"/>
          </a:p>
        </p:txBody>
      </p:sp>
      <p:sp>
        <p:nvSpPr>
          <p:cNvPr id="14" name="副标题 2"/>
          <p:cNvSpPr>
            <a:spLocks noGrp="1"/>
          </p:cNvSpPr>
          <p:nvPr>
            <p:ph type="subTitle" idx="1"/>
          </p:nvPr>
        </p:nvSpPr>
        <p:spPr>
          <a:xfrm>
            <a:off x="1524000" y="3602038"/>
            <a:ext cx="9144000" cy="1655762"/>
          </a:xfrm>
          <a:prstGeom prst="rect">
            <a:avLst/>
          </a:prstGeom>
        </p:spPr>
        <p:txBody>
          <a:bodyPr/>
          <a:lstStyle>
            <a:lvl1pPr marL="0" indent="0" algn="ctr">
              <a:buNone/>
              <a:defRPr sz="2200" b="1">
                <a:solidFill>
                  <a:srgbClr val="FFFFFF"/>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slideLayout" Target="../slideLayouts/slideLayout11.xml"/><Relationship Id="rId7" Type="http://schemas.openxmlformats.org/officeDocument/2006/relationships/slideLayout" Target="../slideLayouts/slideLayout10.xml"/><Relationship Id="rId6" Type="http://schemas.openxmlformats.org/officeDocument/2006/relationships/slideLayout" Target="../slideLayouts/slideLayout9.xml"/><Relationship Id="rId5" Type="http://schemas.openxmlformats.org/officeDocument/2006/relationships/slideLayout" Target="../slideLayouts/slideLayout8.xml"/><Relationship Id="rId4" Type="http://schemas.openxmlformats.org/officeDocument/2006/relationships/slideLayout" Target="../slideLayouts/slideLayout7.xml"/><Relationship Id="rId3" Type="http://schemas.openxmlformats.org/officeDocument/2006/relationships/slideLayout" Target="../slideLayouts/slideLayout6.xml"/><Relationship Id="rId2" Type="http://schemas.openxmlformats.org/officeDocument/2006/relationships/slideLayout" Target="../slideLayouts/slideLayout5.xml"/><Relationship Id="rId12" Type="http://schemas.openxmlformats.org/officeDocument/2006/relationships/theme" Target="../theme/theme2.xml"/><Relationship Id="rId11" Type="http://schemas.openxmlformats.org/officeDocument/2006/relationships/slideLayout" Target="../slideLayouts/slideLayout14.xml"/><Relationship Id="rId10" Type="http://schemas.openxmlformats.org/officeDocument/2006/relationships/slideLayout" Target="../slideLayouts/slideLayout13.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sldNum="0" hdr="0" ftr="0"/>
  <p:txStyles>
    <p:titleStyle>
      <a:lvl1pPr algn="ctr" rtl="0" eaLnBrk="0" fontAlgn="base" hangingPunct="0">
        <a:spcBef>
          <a:spcPct val="0"/>
        </a:spcBef>
        <a:spcAft>
          <a:spcPct val="0"/>
        </a:spcAft>
        <a:buFont typeface="Arial" panose="020B0604020202020204" pitchFamily="34" charset="0"/>
        <a:defRPr sz="4400" kern="1200">
          <a:solidFill>
            <a:schemeClr val="tx2"/>
          </a:solidFill>
          <a:latin typeface="+mj-lt"/>
          <a:ea typeface="+mj-ea"/>
          <a:cs typeface="+mj-cs"/>
        </a:defRPr>
      </a:lvl1pPr>
      <a:lvl2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5pPr>
      <a:lvl6pPr marL="4572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6pPr>
      <a:lvl7pPr marL="9144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7pPr>
      <a:lvl8pPr marL="13716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8pPr>
      <a:lvl9pPr marL="18288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0" fontAlgn="base" latinLnBrk="0" hangingPunct="0">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1pPr>
      <a:lvl2pPr marL="457200" lvl="1"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2pPr>
      <a:lvl3pPr marL="914400" lvl="2"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3pPr>
      <a:lvl4pPr marL="1371600" lvl="3"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4pPr>
      <a:lvl5pPr marL="1828800" lvl="4"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5pPr>
      <a:lvl6pPr marL="2286000" lvl="5"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6pPr>
      <a:lvl7pPr marL="2743200" lvl="6"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7pPr>
      <a:lvl8pPr marL="3200400" lvl="7"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8pPr>
      <a:lvl9pPr marL="3657600" lvl="8"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D6A28D-5511-41D0-91B7-D99251AD8E8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007430-514F-4CCB-9AB4-BBCEEA4E304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5" Type="http://schemas.openxmlformats.org/officeDocument/2006/relationships/vmlDrawing" Target="../drawings/vmlDrawing1.vml"/><Relationship Id="rId4" Type="http://schemas.openxmlformats.org/officeDocument/2006/relationships/slideLayout" Target="../slideLayouts/slideLayout5.xml"/><Relationship Id="rId3" Type="http://schemas.openxmlformats.org/officeDocument/2006/relationships/image" Target="../media/image4.wmf"/><Relationship Id="rId2" Type="http://schemas.openxmlformats.org/officeDocument/2006/relationships/oleObject" Target="../embeddings/oleObject1.bin"/><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5" Type="http://schemas.openxmlformats.org/officeDocument/2006/relationships/vmlDrawing" Target="../drawings/vmlDrawing2.vml"/><Relationship Id="rId4" Type="http://schemas.openxmlformats.org/officeDocument/2006/relationships/slideLayout" Target="../slideLayouts/slideLayout5.xml"/><Relationship Id="rId3" Type="http://schemas.openxmlformats.org/officeDocument/2006/relationships/image" Target="../media/image5.wmf"/><Relationship Id="rId2" Type="http://schemas.openxmlformats.org/officeDocument/2006/relationships/oleObject" Target="../embeddings/oleObject2.bin"/><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6.png"/><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7.png"/><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631504" y="1124744"/>
            <a:ext cx="9144000" cy="2387600"/>
          </a:xfrm>
        </p:spPr>
        <p:txBody>
          <a:bodyPr/>
          <a:lstStyle/>
          <a:p>
            <a:r>
              <a:rPr lang="zh-CN" altLang="en-US" sz="8000" dirty="0"/>
              <a:t>专利撰写</a:t>
            </a:r>
            <a:r>
              <a:rPr lang="zh-CN" altLang="en-US" sz="8000" dirty="0"/>
              <a:t>计划</a:t>
            </a:r>
            <a:endParaRPr lang="zh-CN" altLang="en-US" sz="8000" dirty="0"/>
          </a:p>
        </p:txBody>
      </p:sp>
      <p:sp>
        <p:nvSpPr>
          <p:cNvPr id="5" name="副标题 4"/>
          <p:cNvSpPr>
            <a:spLocks noGrp="1"/>
          </p:cNvSpPr>
          <p:nvPr>
            <p:ph type="subTitle" idx="1"/>
          </p:nvPr>
        </p:nvSpPr>
        <p:spPr>
          <a:xfrm>
            <a:off x="1631504" y="5121821"/>
            <a:ext cx="9144000" cy="1655762"/>
          </a:xfrm>
        </p:spPr>
        <p:txBody>
          <a:bodyPr/>
          <a:lstStyle/>
          <a:p>
            <a:endParaRPr lang="en-US" altLang="zh-CN" sz="2800" dirty="0"/>
          </a:p>
          <a:p>
            <a:r>
              <a:rPr lang="zh-CN" altLang="en-US" sz="2800" dirty="0"/>
              <a:t>武汉科技大学机械工程学院</a:t>
            </a:r>
            <a:endParaRPr lang="en-US" altLang="zh-CN" sz="2800" dirty="0"/>
          </a:p>
          <a:p>
            <a:r>
              <a:rPr lang="zh-CN" altLang="en-US" sz="2800" dirty="0"/>
              <a:t>冶金装备及其控制教育部重点实验室</a:t>
            </a:r>
            <a:endParaRPr lang="en-US" altLang="zh-CN" sz="2800" dirty="0"/>
          </a:p>
          <a:p>
            <a:endParaRPr lang="en-US" altLang="zh-CN" sz="2800" dirty="0"/>
          </a:p>
          <a:p>
            <a:endParaRPr lang="zh-CN" altLang="en-US" sz="2800" dirty="0"/>
          </a:p>
        </p:txBody>
      </p:sp>
      <p:sp>
        <p:nvSpPr>
          <p:cNvPr id="2" name="标题 3"/>
          <p:cNvSpPr txBox="1"/>
          <p:nvPr/>
        </p:nvSpPr>
        <p:spPr>
          <a:xfrm>
            <a:off x="1631504" y="2722760"/>
            <a:ext cx="9144000" cy="2387600"/>
          </a:xfrm>
          <a:prstGeom prst="rect">
            <a:avLst/>
          </a:prstGeom>
        </p:spPr>
        <p:txBody>
          <a:bodyPr anchor="b"/>
          <a:lstStyle>
            <a:lvl1pPr algn="ctr" rtl="0" eaLnBrk="0" fontAlgn="base" hangingPunct="0">
              <a:spcBef>
                <a:spcPct val="0"/>
              </a:spcBef>
              <a:spcAft>
                <a:spcPct val="0"/>
              </a:spcAft>
              <a:buFont typeface="Arial" panose="020B0604020202020204" pitchFamily="34" charset="0"/>
              <a:defRPr sz="4400" b="1" kern="1200">
                <a:solidFill>
                  <a:srgbClr val="FFFFFF"/>
                </a:solidFill>
                <a:latin typeface="微软雅黑" panose="020B0503020204020204" pitchFamily="34" charset="-122"/>
                <a:ea typeface="微软雅黑" panose="020B0503020204020204" pitchFamily="34" charset="-122"/>
                <a:cs typeface="+mj-cs"/>
              </a:defRPr>
            </a:lvl1pPr>
            <a:lvl2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5pPr>
            <a:lvl6pPr marL="4572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6pPr>
            <a:lvl7pPr marL="9144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7pPr>
            <a:lvl8pPr marL="13716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8pPr>
            <a:lvl9pPr marL="18288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9pPr>
          </a:lstStyle>
          <a:p>
            <a:r>
              <a:rPr lang="zh-CN" altLang="en-US" sz="3600" dirty="0"/>
              <a:t>刘霄鹏</a:t>
            </a:r>
            <a:r>
              <a:rPr lang="en-US" altLang="zh-CN" sz="3600" dirty="0"/>
              <a:t> 2026</a:t>
            </a:r>
            <a:r>
              <a:rPr lang="zh-CN" altLang="en-US" sz="3600" dirty="0"/>
              <a:t>年</a:t>
            </a:r>
            <a:r>
              <a:rPr lang="en-US" altLang="zh-CN" sz="3600" dirty="0"/>
              <a:t>1</a:t>
            </a:r>
            <a:r>
              <a:rPr lang="zh-CN" altLang="en-US" sz="3600" dirty="0"/>
              <a:t>月</a:t>
            </a:r>
            <a:r>
              <a:rPr lang="en-US" altLang="zh-CN" sz="3600" dirty="0"/>
              <a:t>7</a:t>
            </a:r>
            <a:r>
              <a:rPr lang="zh-CN" altLang="en-US" sz="3600" dirty="0"/>
              <a:t>日</a:t>
            </a:r>
            <a:r>
              <a:rPr lang="en-US" altLang="zh-CN" sz="3600" dirty="0"/>
              <a:t>  </a:t>
            </a:r>
            <a:endParaRPr lang="en-US" altLang="zh-CN"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9470" y="365125"/>
            <a:ext cx="4410710" cy="592455"/>
          </a:xfrm>
        </p:spPr>
        <p:txBody>
          <a:bodyPr>
            <a:normAutofit fontScale="90000"/>
          </a:bodyPr>
          <a:p>
            <a:r>
              <a:rPr lang="zh-CN" altLang="en-US"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sym typeface="+mn-ea"/>
              </a:rPr>
              <a:t>三、实验</a:t>
            </a:r>
            <a:r>
              <a:rPr lang="zh-CN" altLang="en-US"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sym typeface="+mn-ea"/>
              </a:rPr>
              <a:t>方案</a:t>
            </a:r>
            <a:endParaRPr lang="zh-CN" altLang="en-US"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内容占位符 2"/>
          <p:cNvSpPr/>
          <p:nvPr>
            <p:ph idx="1"/>
            <p:custDataLst>
              <p:tags r:id="rId1"/>
            </p:custDataLst>
          </p:nvPr>
        </p:nvSpPr>
        <p:spPr>
          <a:xfrm>
            <a:off x="619760" y="1053465"/>
            <a:ext cx="10734040" cy="5123815"/>
          </a:xfrm>
        </p:spPr>
        <p:txBody>
          <a:bodyPr>
            <a:normAutofit/>
          </a:bodyPr>
          <a:p>
            <a:pPr marL="0" indent="0">
              <a:buNone/>
            </a:pPr>
            <a:r>
              <a:rPr lang="en-US" altLang="zh-CN" sz="2400">
                <a:solidFill>
                  <a:schemeClr val="tx1"/>
                </a:solidFill>
              </a:rPr>
              <a:t>3. </a:t>
            </a:r>
            <a:r>
              <a:rPr lang="zh-CN" altLang="en-US" sz="2400">
                <a:solidFill>
                  <a:schemeClr val="tx1"/>
                </a:solidFill>
              </a:rPr>
              <a:t>在线控制阶段</a:t>
            </a:r>
            <a:endParaRPr lang="zh-CN" altLang="en-US" sz="2400">
              <a:solidFill>
                <a:schemeClr val="tx1"/>
              </a:solidFill>
            </a:endParaRPr>
          </a:p>
          <a:p>
            <a:pPr marL="0" indent="0">
              <a:buNone/>
            </a:pPr>
            <a:r>
              <a:rPr lang="zh-CN" altLang="en-US" sz="2400">
                <a:solidFill>
                  <a:schemeClr val="tx1"/>
                </a:solidFill>
              </a:rPr>
              <a:t>神经网络实时预测当前动作下的</a:t>
            </a:r>
            <a:r>
              <a:rPr lang="en-US" altLang="zh-CN" sz="2400">
                <a:solidFill>
                  <a:schemeClr val="tx1"/>
                </a:solidFill>
              </a:rPr>
              <a:t>“</a:t>
            </a:r>
            <a:r>
              <a:rPr lang="zh-CN" altLang="en-US" sz="2400">
                <a:solidFill>
                  <a:schemeClr val="tx1"/>
                </a:solidFill>
              </a:rPr>
              <a:t>理想压力</a:t>
            </a:r>
            <a:r>
              <a:rPr lang="en-US" altLang="zh-CN" sz="2400">
                <a:solidFill>
                  <a:schemeClr val="tx1"/>
                </a:solidFill>
              </a:rPr>
              <a:t>”</a:t>
            </a:r>
            <a:r>
              <a:rPr lang="zh-CN" altLang="en-US" sz="2400">
                <a:solidFill>
                  <a:schemeClr val="tx1"/>
                </a:solidFill>
              </a:rPr>
              <a:t>与</a:t>
            </a:r>
            <a:r>
              <a:rPr lang="en-US" altLang="zh-CN" sz="2400">
                <a:solidFill>
                  <a:schemeClr val="tx1"/>
                </a:solidFill>
              </a:rPr>
              <a:t>“</a:t>
            </a:r>
            <a:r>
              <a:rPr lang="zh-CN" altLang="en-US" sz="2400">
                <a:solidFill>
                  <a:schemeClr val="tx1"/>
                </a:solidFill>
              </a:rPr>
              <a:t>重力偏置</a:t>
            </a:r>
            <a:r>
              <a:rPr lang="en-US" altLang="zh-CN" sz="2400">
                <a:solidFill>
                  <a:schemeClr val="tx1"/>
                </a:solidFill>
              </a:rPr>
              <a:t>”</a:t>
            </a:r>
            <a:r>
              <a:rPr lang="zh-CN" altLang="en-US" sz="2400">
                <a:solidFill>
                  <a:schemeClr val="tx1"/>
                </a:solidFill>
              </a:rPr>
              <a:t>，并以残差的形式叠加到控制器输出端。实现像熟练工一样的</a:t>
            </a:r>
            <a:r>
              <a:rPr lang="en-US" altLang="zh-CN" sz="2400">
                <a:solidFill>
                  <a:schemeClr val="tx1"/>
                </a:solidFill>
              </a:rPr>
              <a:t>“</a:t>
            </a:r>
            <a:r>
              <a:rPr lang="zh-CN" altLang="en-US" sz="2400">
                <a:solidFill>
                  <a:schemeClr val="tx1"/>
                </a:solidFill>
              </a:rPr>
              <a:t>弹性</a:t>
            </a:r>
            <a:r>
              <a:rPr lang="en-US" altLang="zh-CN" sz="2400">
                <a:solidFill>
                  <a:schemeClr val="tx1"/>
                </a:solidFill>
              </a:rPr>
              <a:t>”</a:t>
            </a:r>
            <a:r>
              <a:rPr lang="zh-CN" altLang="en-US" sz="2400">
                <a:solidFill>
                  <a:schemeClr val="tx1"/>
                </a:solidFill>
              </a:rPr>
              <a:t>手感，在墙面不平时自动通过压力反馈调整铲子位姿</a:t>
            </a:r>
            <a:r>
              <a:rPr lang="en-US" altLang="zh-CN" sz="2400">
                <a:solidFill>
                  <a:schemeClr val="tx1"/>
                </a:solidFill>
              </a:rPr>
              <a:t> </a:t>
            </a:r>
            <a:r>
              <a:rPr lang="zh-CN" altLang="en-US" sz="2400">
                <a:solidFill>
                  <a:schemeClr val="tx1"/>
                </a:solidFill>
              </a:rPr>
              <a:t>。</a:t>
            </a:r>
            <a:endParaRPr lang="zh-CN" altLang="en-US" sz="2400">
              <a:solidFill>
                <a:schemeClr val="tx1"/>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2636912"/>
            <a:ext cx="12192000" cy="1323439"/>
          </a:xfrm>
          <a:prstGeom prst="rect">
            <a:avLst/>
          </a:prstGeom>
          <a:solidFill>
            <a:schemeClr val="bg1"/>
          </a:solidFill>
        </p:spPr>
        <p:txBody>
          <a:bodyPr wrap="square">
            <a:spAutoFit/>
          </a:bodyPr>
          <a:lstStyle/>
          <a:p>
            <a:pPr algn="ctr"/>
            <a:r>
              <a:rPr lang="zh-CN" altLang="en-US" sz="8000" b="1" dirty="0">
                <a:solidFill>
                  <a:srgbClr val="0000FF"/>
                </a:solidFill>
                <a:latin typeface="微软雅黑" panose="020B0503020204020204" pitchFamily="34" charset="-122"/>
                <a:ea typeface="微软雅黑" panose="020B0503020204020204" pitchFamily="34" charset="-122"/>
              </a:rPr>
              <a:t>谢谢</a:t>
            </a:r>
            <a:r>
              <a:rPr lang="en-US" altLang="zh-CN" sz="8000" b="1" dirty="0">
                <a:solidFill>
                  <a:srgbClr val="0000FF"/>
                </a:solidFill>
                <a:latin typeface="微软雅黑" panose="020B0503020204020204" pitchFamily="34" charset="-122"/>
                <a:ea typeface="微软雅黑" panose="020B0503020204020204" pitchFamily="34" charset="-122"/>
              </a:rPr>
              <a:t>!</a:t>
            </a:r>
            <a:endParaRPr lang="en-US" altLang="zh-CN" sz="8000" b="1" dirty="0">
              <a:solidFill>
                <a:srgbClr val="0000FF"/>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16768" y="4941168"/>
            <a:ext cx="12192000" cy="1031051"/>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ts val="600"/>
              </a:spcAft>
              <a:buClrTx/>
              <a:buSzTx/>
              <a:buFontTx/>
              <a:buNone/>
              <a:defRPr/>
            </a:pPr>
            <a:r>
              <a:rPr kumimoji="0" lang="zh-CN" altLang="en-US" sz="28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rPr>
              <a:t>武汉科技大学机械工程学院</a:t>
            </a:r>
            <a:endParaRPr kumimoji="0" lang="en-US" altLang="zh-CN" sz="28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a:p>
            <a:pPr marL="0" marR="0" lvl="0" indent="0" algn="ctr" defTabSz="914400" rtl="0" eaLnBrk="0" fontAlgn="base" latinLnBrk="0" hangingPunct="0">
              <a:lnSpc>
                <a:spcPct val="100000"/>
              </a:lnSpc>
              <a:spcBef>
                <a:spcPct val="0"/>
              </a:spcBef>
              <a:spcAft>
                <a:spcPts val="600"/>
              </a:spcAft>
              <a:buClrTx/>
              <a:buSzTx/>
              <a:buFontTx/>
              <a:buNone/>
              <a:defRPr/>
            </a:pPr>
            <a:r>
              <a:rPr lang="zh-CN" altLang="en-US" sz="2800" b="1" dirty="0">
                <a:solidFill>
                  <a:srgbClr val="000000"/>
                </a:solidFill>
                <a:latin typeface="微软雅黑" panose="020B0503020204020204" pitchFamily="34" charset="-122"/>
                <a:ea typeface="微软雅黑" panose="020B0503020204020204" pitchFamily="34" charset="-122"/>
              </a:rPr>
              <a:t>冶金装备与控制教育部重点实验室</a:t>
            </a:r>
            <a:endParaRPr lang="en-US" altLang="zh-CN" sz="2800" b="1"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692697"/>
            <a:ext cx="12192000" cy="72479"/>
          </a:xfrm>
          <a:prstGeom prst="rect">
            <a:avLst/>
          </a:prstGeom>
          <a:gradFill flip="none" rotWithShape="1">
            <a:gsLst>
              <a:gs pos="43000">
                <a:srgbClr val="C00000"/>
              </a:gs>
              <a:gs pos="0">
                <a:srgbClr val="FBF1F2"/>
              </a:gs>
              <a:gs pos="97959">
                <a:schemeClr val="bg1"/>
              </a:gs>
              <a:gs pos="0">
                <a:srgbClr val="CA222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pic>
        <p:nvPicPr>
          <p:cNvPr id="5" name="Picture 14"/>
          <p:cNvPicPr>
            <a:picLocks noChangeAspect="1" noChangeArrowheads="1"/>
          </p:cNvPicPr>
          <p:nvPr/>
        </p:nvPicPr>
        <p:blipFill>
          <a:blip r:embed="rId1"/>
          <a:srcRect/>
          <a:stretch>
            <a:fillRect/>
          </a:stretch>
        </p:blipFill>
        <p:spPr bwMode="auto">
          <a:xfrm>
            <a:off x="10991851" y="61914"/>
            <a:ext cx="576757" cy="541337"/>
          </a:xfrm>
          <a:prstGeom prst="rect">
            <a:avLst/>
          </a:prstGeom>
          <a:noFill/>
          <a:effectLst>
            <a:outerShdw blurRad="50800" dist="38100" dir="2700000" algn="tl" rotWithShape="0">
              <a:prstClr val="black">
                <a:alpha val="40000"/>
              </a:prstClr>
            </a:outerShdw>
          </a:effectLst>
        </p:spPr>
      </p:pic>
      <p:sp>
        <p:nvSpPr>
          <p:cNvPr id="6" name="文本框 5"/>
          <p:cNvSpPr txBox="1"/>
          <p:nvPr/>
        </p:nvSpPr>
        <p:spPr>
          <a:xfrm>
            <a:off x="260348" y="101600"/>
            <a:ext cx="579264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汇报提纲</a:t>
            </a:r>
            <a:endParaRPr kumimoji="0" lang="zh-CN" altLang="en-US" sz="2400" b="1" i="0" u="none" strike="noStrike" kern="120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cs"/>
            </a:endParaRPr>
          </a:p>
        </p:txBody>
      </p:sp>
      <p:sp>
        <p:nvSpPr>
          <p:cNvPr id="2" name="TextBox 2"/>
          <p:cNvSpPr txBox="1"/>
          <p:nvPr>
            <p:custDataLst>
              <p:tags r:id="rId2"/>
            </p:custDataLst>
          </p:nvPr>
        </p:nvSpPr>
        <p:spPr>
          <a:xfrm>
            <a:off x="3359785" y="2152015"/>
            <a:ext cx="5679440" cy="2553335"/>
          </a:xfrm>
          <a:prstGeom prst="rect">
            <a:avLst/>
          </a:prstGeom>
          <a:noFill/>
          <a:ln w="9525">
            <a:noFill/>
          </a:ln>
        </p:spPr>
        <p:txBody>
          <a:bodyPr wrap="square" anchor="t" anchorCtr="0">
            <a:spAutoFit/>
          </a:bodyPr>
          <a:lstStyle/>
          <a:p>
            <a:pPr marL="0" marR="0" lvl="0" indent="0" algn="l" defTabSz="914400" rtl="0" eaLnBrk="0" fontAlgn="auto" latinLnBrk="0" hangingPunct="0">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rPr>
              <a:t>一、专利撰写目标</a:t>
            </a:r>
            <a:endParaRPr kumimoji="0" lang="en-US" altLang="zh-CN" sz="3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a:p>
            <a:pPr marL="0" marR="0" lvl="0" indent="0" algn="l" defTabSz="914400" rtl="0" eaLnBrk="0" fontAlgn="auto" latinLnBrk="0" hangingPunct="0">
              <a:lnSpc>
                <a:spcPct val="100000"/>
              </a:lnSpc>
              <a:spcBef>
                <a:spcPts val="0"/>
              </a:spcBef>
              <a:spcAft>
                <a:spcPts val="0"/>
              </a:spcAft>
              <a:buClrTx/>
              <a:buSzTx/>
              <a:buFontTx/>
              <a:buNone/>
              <a:defRPr/>
            </a:pPr>
            <a:endParaRPr lang="en-US" altLang="zh-CN" sz="3200"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endParaRPr>
          </a:p>
          <a:p>
            <a:pPr marL="0" marR="0" lvl="0" indent="0" algn="l" defTabSz="914400" rtl="0" eaLnBrk="0" fontAlgn="auto" latinLnBrk="0" hangingPunct="0">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rgbClr val="0A22B6"/>
                </a:solidFill>
                <a:effectLst/>
                <a:uLnTx/>
                <a:uFillTx/>
                <a:latin typeface="微软雅黑" panose="020B0503020204020204" pitchFamily="34" charset="-122"/>
                <a:ea typeface="微软雅黑" panose="020B0503020204020204" pitchFamily="34" charset="-122"/>
                <a:cs typeface="微软雅黑" panose="020B0503020204020204" pitchFamily="34" charset="-122"/>
              </a:rPr>
              <a:t>二、参考</a:t>
            </a:r>
            <a:r>
              <a:rPr kumimoji="0" lang="zh-CN" altLang="en-US" sz="3200" b="1" i="0" u="none" strike="noStrike" kern="1200" cap="none" spc="0" normalizeH="0" baseline="0" noProof="0" dirty="0">
                <a:ln>
                  <a:noFill/>
                </a:ln>
                <a:solidFill>
                  <a:srgbClr val="0A22B6"/>
                </a:solidFill>
                <a:effectLst/>
                <a:uLnTx/>
                <a:uFillTx/>
                <a:latin typeface="微软雅黑" panose="020B0503020204020204" pitchFamily="34" charset="-122"/>
                <a:ea typeface="微软雅黑" panose="020B0503020204020204" pitchFamily="34" charset="-122"/>
                <a:cs typeface="微软雅黑" panose="020B0503020204020204" pitchFamily="34" charset="-122"/>
              </a:rPr>
              <a:t>论文阅读</a:t>
            </a:r>
            <a:endParaRPr kumimoji="0" lang="en-US" altLang="zh-CN" sz="3200" b="1" i="0" u="none" strike="noStrike" kern="1200" cap="none" spc="0" normalizeH="0" baseline="0" noProof="0" dirty="0">
              <a:ln>
                <a:noFill/>
              </a:ln>
              <a:solidFill>
                <a:srgbClr val="0A22B6"/>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a:p>
            <a:pPr marL="0" marR="0" lvl="0" indent="0" algn="l" defTabSz="914400" rtl="0" eaLnBrk="0" fontAlgn="auto" latinLnBrk="0" hangingPunct="0">
              <a:lnSpc>
                <a:spcPct val="100000"/>
              </a:lnSpc>
              <a:spcBef>
                <a:spcPts val="0"/>
              </a:spcBef>
              <a:spcAft>
                <a:spcPts val="0"/>
              </a:spcAft>
              <a:buClrTx/>
              <a:buSzTx/>
              <a:buFontTx/>
              <a:buNone/>
              <a:defRPr/>
            </a:pPr>
            <a:endParaRPr kumimoji="0" lang="zh-CN" altLang="en-US" sz="3200" b="1" i="0" u="none" strike="noStrike" kern="1200" cap="none" spc="0" normalizeH="0" baseline="0" noProof="0" dirty="0">
              <a:ln>
                <a:noFill/>
              </a:ln>
              <a:solidFill>
                <a:srgbClr val="0A22B6"/>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a:p>
            <a:pPr fontAlgn="auto">
              <a:spcBef>
                <a:spcPts val="0"/>
              </a:spcBef>
              <a:spcAft>
                <a:spcPts val="0"/>
              </a:spcAft>
              <a:defRPr/>
            </a:pPr>
            <a:r>
              <a:rPr lang="zh-CN" altLang="en-US" sz="3200"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rPr>
              <a:t>三、初步</a:t>
            </a:r>
            <a:r>
              <a:rPr lang="zh-CN" altLang="en-US" sz="3200"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rPr>
              <a:t>方案</a:t>
            </a:r>
            <a:endParaRPr lang="zh-CN" altLang="en-US" sz="3200"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9470" y="365125"/>
            <a:ext cx="4410710" cy="592455"/>
          </a:xfrm>
        </p:spPr>
        <p:txBody>
          <a:bodyPr>
            <a:normAutofit fontScale="90000"/>
          </a:bodyPr>
          <a:p>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一、</a:t>
            </a:r>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专利撰写目标</a:t>
            </a:r>
            <a:endParaRPr lang="zh-CN" altLang="en-US"/>
          </a:p>
        </p:txBody>
      </p:sp>
      <p:sp>
        <p:nvSpPr>
          <p:cNvPr id="3" name="内容占位符 2"/>
          <p:cNvSpPr/>
          <p:nvPr>
            <p:ph idx="1"/>
            <p:custDataLst>
              <p:tags r:id="rId1"/>
            </p:custDataLst>
          </p:nvPr>
        </p:nvSpPr>
        <p:spPr>
          <a:xfrm>
            <a:off x="619760" y="1053465"/>
            <a:ext cx="10734040" cy="5123815"/>
          </a:xfrm>
        </p:spPr>
        <p:txBody>
          <a:bodyPr>
            <a:normAutofit lnSpcReduction="10000"/>
          </a:bodyPr>
          <a:p>
            <a:r>
              <a:rPr lang="zh-CN" altLang="en-US"/>
              <a:t>题目选定</a:t>
            </a:r>
            <a:r>
              <a:rPr lang="en-US" altLang="zh-CN"/>
              <a:t>:</a:t>
            </a:r>
            <a:endParaRPr lang="en-US" altLang="zh-CN"/>
          </a:p>
          <a:p>
            <a:pPr marL="685800" lvl="1" indent="-228600">
              <a:buFont typeface="Arial" panose="020B0604020202020204" pitchFamily="34" charset="0"/>
              <a:buChar char="•"/>
            </a:pPr>
            <a:r>
              <a:rPr lang="zh-CN" altLang="en-US" sz="2800" u="sng">
                <a:solidFill>
                  <a:schemeClr val="accent1"/>
                </a:solidFill>
              </a:rPr>
              <a:t>《一种基于神经网络示教学习的</a:t>
            </a:r>
            <a:r>
              <a:rPr lang="en-US" altLang="zh-CN" sz="2800" u="sng">
                <a:solidFill>
                  <a:schemeClr val="accent1"/>
                </a:solidFill>
              </a:rPr>
              <a:t> UR10 </a:t>
            </a:r>
            <a:r>
              <a:rPr lang="zh-CN" altLang="en-US" sz="2800" u="sng">
                <a:solidFill>
                  <a:schemeClr val="accent1"/>
                </a:solidFill>
              </a:rPr>
              <a:t>机械臂自适应抹泥控制方法及系统》</a:t>
            </a:r>
            <a:endParaRPr lang="zh-CN" altLang="en-US" sz="2800" u="sng">
              <a:solidFill>
                <a:schemeClr val="accent1"/>
              </a:solidFill>
            </a:endParaRPr>
          </a:p>
          <a:p>
            <a:pPr marL="685800" lvl="1" indent="-228600">
              <a:buFont typeface="Arial" panose="020B0604020202020204" pitchFamily="34" charset="0"/>
              <a:buChar char="•"/>
            </a:pPr>
            <a:r>
              <a:rPr lang="zh-CN" altLang="en-US" sz="2800">
                <a:solidFill>
                  <a:schemeClr val="tx1"/>
                </a:solidFill>
              </a:rPr>
              <a:t> </a:t>
            </a:r>
            <a:r>
              <a:rPr lang="en-US" altLang="zh-CN" sz="2800">
                <a:solidFill>
                  <a:schemeClr val="tx1"/>
                </a:solidFill>
              </a:rPr>
              <a:t>1.</a:t>
            </a:r>
            <a:r>
              <a:rPr lang="zh-CN" altLang="en-US" sz="2800">
                <a:solidFill>
                  <a:schemeClr val="accent2"/>
                </a:solidFill>
              </a:rPr>
              <a:t>物理模型建模难</a:t>
            </a:r>
            <a:r>
              <a:rPr lang="zh-CN" altLang="en-US" sz="2800">
                <a:solidFill>
                  <a:schemeClr val="tx1"/>
                </a:solidFill>
              </a:rPr>
              <a:t>（非牛顿流体特性）：</a:t>
            </a:r>
            <a:r>
              <a:rPr lang="en-US" altLang="zh-CN" sz="2800">
                <a:solidFill>
                  <a:schemeClr val="tx1"/>
                </a:solidFill>
              </a:rPr>
              <a:t> </a:t>
            </a:r>
            <a:r>
              <a:rPr lang="zh-CN" altLang="en-US" sz="2800">
                <a:solidFill>
                  <a:schemeClr val="tx1"/>
                </a:solidFill>
              </a:rPr>
              <a:t>建筑泥浆具有显著的粘弹性和非牛顿流体特性，其受力模型极度复杂，传统的</a:t>
            </a:r>
            <a:r>
              <a:rPr lang="en-US" altLang="zh-CN" sz="2800">
                <a:solidFill>
                  <a:schemeClr val="tx1"/>
                </a:solidFill>
              </a:rPr>
              <a:t> PID </a:t>
            </a:r>
            <a:r>
              <a:rPr lang="zh-CN" altLang="en-US" sz="2800">
                <a:solidFill>
                  <a:schemeClr val="tx1"/>
                </a:solidFill>
              </a:rPr>
              <a:t>或动力学公式难以精确描述铲子与泥浆、墙面之间的交互力。</a:t>
            </a:r>
            <a:endParaRPr lang="zh-CN" altLang="en-US" sz="2800">
              <a:solidFill>
                <a:schemeClr val="tx1"/>
              </a:solidFill>
            </a:endParaRPr>
          </a:p>
          <a:p>
            <a:pPr marL="685800" lvl="1" indent="-228600">
              <a:buFont typeface="Arial" panose="020B0604020202020204" pitchFamily="34" charset="0"/>
              <a:buChar char="•"/>
            </a:pPr>
            <a:r>
              <a:rPr lang="en-US" altLang="zh-CN" sz="2800">
                <a:solidFill>
                  <a:schemeClr val="tx1"/>
                </a:solidFill>
              </a:rPr>
              <a:t>2.</a:t>
            </a:r>
            <a:r>
              <a:rPr lang="zh-CN" altLang="en-US" sz="2800">
                <a:solidFill>
                  <a:schemeClr val="accent2"/>
                </a:solidFill>
              </a:rPr>
              <a:t>专家经验难以参数化</a:t>
            </a:r>
            <a:r>
              <a:rPr lang="zh-CN" altLang="en-US" sz="2800">
                <a:solidFill>
                  <a:schemeClr val="tx1"/>
                </a:solidFill>
              </a:rPr>
              <a:t>：</a:t>
            </a:r>
            <a:r>
              <a:rPr lang="en-US" altLang="zh-CN" sz="2800">
                <a:solidFill>
                  <a:schemeClr val="tx1"/>
                </a:solidFill>
              </a:rPr>
              <a:t> </a:t>
            </a:r>
            <a:r>
              <a:rPr lang="zh-CN" altLang="en-US" sz="2800">
                <a:solidFill>
                  <a:schemeClr val="tx1"/>
                </a:solidFill>
              </a:rPr>
              <a:t>熟练工人在抹泥时，手腕的抖动、收尾时的提拉动作（</a:t>
            </a:r>
            <a:r>
              <a:rPr lang="en-US" altLang="zh-CN" sz="2800">
                <a:solidFill>
                  <a:schemeClr val="tx1"/>
                </a:solidFill>
              </a:rPr>
              <a:t>“</a:t>
            </a:r>
            <a:r>
              <a:rPr lang="zh-CN" altLang="en-US" sz="2800">
                <a:solidFill>
                  <a:schemeClr val="tx1"/>
                </a:solidFill>
              </a:rPr>
              <a:t>收刀</a:t>
            </a:r>
            <a:r>
              <a:rPr lang="en-US" altLang="zh-CN" sz="2800">
                <a:solidFill>
                  <a:schemeClr val="tx1"/>
                </a:solidFill>
              </a:rPr>
              <a:t>”</a:t>
            </a:r>
            <a:r>
              <a:rPr lang="zh-CN" altLang="en-US" sz="2800">
                <a:solidFill>
                  <a:schemeClr val="tx1"/>
                </a:solidFill>
              </a:rPr>
              <a:t>）包含复杂的工艺细节，传统编程方式无法通过简单的直线或圆弧指令来模拟这种</a:t>
            </a:r>
            <a:r>
              <a:rPr lang="en-US" altLang="zh-CN" sz="2800">
                <a:solidFill>
                  <a:schemeClr val="tx1"/>
                </a:solidFill>
              </a:rPr>
              <a:t>“</a:t>
            </a:r>
            <a:r>
              <a:rPr lang="zh-CN" altLang="en-US" sz="2800">
                <a:solidFill>
                  <a:schemeClr val="tx1"/>
                </a:solidFill>
              </a:rPr>
              <a:t>手感</a:t>
            </a:r>
            <a:r>
              <a:rPr lang="en-US" altLang="zh-CN" sz="2800">
                <a:solidFill>
                  <a:schemeClr val="tx1"/>
                </a:solidFill>
              </a:rPr>
              <a:t>”</a:t>
            </a:r>
            <a:r>
              <a:rPr lang="zh-CN" altLang="en-US" sz="2800">
                <a:solidFill>
                  <a:schemeClr val="tx1"/>
                </a:solidFill>
              </a:rPr>
              <a:t>。</a:t>
            </a:r>
            <a:endParaRPr lang="zh-CN" altLang="en-US" sz="2800">
              <a:solidFill>
                <a:schemeClr val="tx1"/>
              </a:solidFill>
            </a:endParaRPr>
          </a:p>
          <a:p>
            <a:pPr marL="685800" lvl="1" indent="-228600">
              <a:buFont typeface="Arial" panose="020B0604020202020204" pitchFamily="34" charset="0"/>
              <a:buChar char="•"/>
            </a:pPr>
            <a:r>
              <a:rPr lang="en-US" altLang="zh-CN" sz="2800">
                <a:solidFill>
                  <a:schemeClr val="tx1"/>
                </a:solidFill>
              </a:rPr>
              <a:t>3.</a:t>
            </a:r>
            <a:r>
              <a:rPr lang="zh-CN" altLang="en-US" sz="2800">
                <a:solidFill>
                  <a:schemeClr val="accent2"/>
                </a:solidFill>
              </a:rPr>
              <a:t>动态负载干扰严重</a:t>
            </a:r>
            <a:r>
              <a:rPr lang="zh-CN" altLang="en-US" sz="2800">
                <a:solidFill>
                  <a:schemeClr val="tx1"/>
                </a:solidFill>
              </a:rPr>
              <a:t>：</a:t>
            </a:r>
            <a:r>
              <a:rPr lang="en-US" altLang="zh-CN" sz="2800">
                <a:solidFill>
                  <a:schemeClr val="tx1"/>
                </a:solidFill>
              </a:rPr>
              <a:t> </a:t>
            </a:r>
            <a:r>
              <a:rPr lang="zh-CN" altLang="en-US" sz="2800">
                <a:solidFill>
                  <a:schemeClr val="tx1"/>
                </a:solidFill>
              </a:rPr>
              <a:t>抹泥过程中，铲子上的泥浆质量随时间非线性减少，导致机械臂末端重力中心不断漂移，传统恒定补偿算法会导致作业精度随时间推移而下降。</a:t>
            </a:r>
            <a:endParaRPr lang="zh-CN" altLang="en-US" sz="2800">
              <a:solidFill>
                <a:schemeClr val="tx1"/>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9470" y="365125"/>
            <a:ext cx="4410710" cy="592455"/>
          </a:xfrm>
        </p:spPr>
        <p:txBody>
          <a:bodyPr>
            <a:normAutofit fontScale="90000"/>
          </a:bodyPr>
          <a:p>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一、</a:t>
            </a:r>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解决方案</a:t>
            </a:r>
            <a:endPar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内容占位符 2"/>
          <p:cNvSpPr/>
          <p:nvPr>
            <p:ph idx="1"/>
            <p:custDataLst>
              <p:tags r:id="rId1"/>
            </p:custDataLst>
          </p:nvPr>
        </p:nvSpPr>
        <p:spPr>
          <a:xfrm>
            <a:off x="619760" y="1053465"/>
            <a:ext cx="10734040" cy="5123815"/>
          </a:xfrm>
        </p:spPr>
        <p:txBody>
          <a:bodyPr>
            <a:normAutofit lnSpcReduction="10000"/>
          </a:bodyPr>
          <a:p>
            <a:r>
              <a:rPr lang="zh-CN" altLang="en-US" sz="2800">
                <a:solidFill>
                  <a:schemeClr val="tx1"/>
                </a:solidFill>
              </a:rPr>
              <a:t>我们的解决方案</a:t>
            </a:r>
            <a:r>
              <a:rPr lang="en-US" altLang="zh-CN" sz="2800">
                <a:solidFill>
                  <a:schemeClr val="tx1"/>
                </a:solidFill>
              </a:rPr>
              <a:t>:</a:t>
            </a:r>
            <a:endParaRPr lang="en-US" altLang="zh-CN" sz="2800">
              <a:solidFill>
                <a:schemeClr val="tx1"/>
              </a:solidFill>
            </a:endParaRPr>
          </a:p>
          <a:p>
            <a:pPr marL="685800" lvl="1" indent="-228600">
              <a:buFont typeface="Arial" panose="020B0604020202020204" pitchFamily="34" charset="0"/>
              <a:buChar char="•"/>
            </a:pPr>
            <a:r>
              <a:rPr lang="zh-CN" altLang="en-US" sz="2800">
                <a:solidFill>
                  <a:schemeClr val="tx1"/>
                </a:solidFill>
              </a:rPr>
              <a:t>构建一个双环控制架构</a:t>
            </a:r>
            <a:endParaRPr lang="zh-CN" altLang="en-US" sz="2800">
              <a:solidFill>
                <a:schemeClr val="tx1"/>
              </a:solidFill>
            </a:endParaRPr>
          </a:p>
          <a:p>
            <a:pPr marL="685800" lvl="1" indent="-228600">
              <a:buFont typeface="Arial" panose="020B0604020202020204" pitchFamily="34" charset="0"/>
              <a:buChar char="•"/>
            </a:pPr>
            <a:r>
              <a:rPr lang="en-US" altLang="zh-CN" sz="2800">
                <a:solidFill>
                  <a:schemeClr val="tx1"/>
                </a:solidFill>
              </a:rPr>
              <a:t>1.</a:t>
            </a:r>
            <a:r>
              <a:rPr lang="zh-CN" altLang="en-US" sz="2800">
                <a:solidFill>
                  <a:schemeClr val="accent2"/>
                </a:solidFill>
              </a:rPr>
              <a:t>示教数据采集层（数据源）</a:t>
            </a:r>
            <a:r>
              <a:rPr lang="zh-CN" altLang="en-US" sz="2800">
                <a:solidFill>
                  <a:schemeClr val="tx1"/>
                </a:solidFill>
              </a:rPr>
              <a:t>：利用</a:t>
            </a:r>
            <a:r>
              <a:rPr lang="en-US" altLang="zh-CN" sz="2800">
                <a:solidFill>
                  <a:schemeClr val="tx1"/>
                </a:solidFill>
              </a:rPr>
              <a:t> UR10 </a:t>
            </a:r>
            <a:r>
              <a:rPr lang="zh-CN" altLang="en-US" sz="2800">
                <a:solidFill>
                  <a:schemeClr val="tx1"/>
                </a:solidFill>
              </a:rPr>
              <a:t>示教器进行牵引示教，同步采集机械臂末端位姿、关节扭矩以及六维力传感器数据。</a:t>
            </a:r>
            <a:endParaRPr lang="zh-CN" altLang="en-US" sz="2800">
              <a:solidFill>
                <a:schemeClr val="tx1"/>
              </a:solidFill>
            </a:endParaRPr>
          </a:p>
          <a:p>
            <a:pPr marL="457200" lvl="1" indent="0">
              <a:buFont typeface="Arial" panose="020B0604020202020204" pitchFamily="34" charset="0"/>
              <a:buNone/>
            </a:pPr>
            <a:r>
              <a:rPr lang="en-US" altLang="zh-CN" sz="2800">
                <a:solidFill>
                  <a:schemeClr val="tx1"/>
                </a:solidFill>
              </a:rPr>
              <a:t> </a:t>
            </a:r>
            <a:r>
              <a:rPr lang="zh-CN" altLang="en-US" sz="2800">
                <a:solidFill>
                  <a:schemeClr val="tx1"/>
                </a:solidFill>
              </a:rPr>
              <a:t>记录专家在不同墙面条件下的</a:t>
            </a:r>
            <a:r>
              <a:rPr lang="en-US" altLang="zh-CN" sz="2800">
                <a:solidFill>
                  <a:schemeClr val="tx1"/>
                </a:solidFill>
              </a:rPr>
              <a:t>“</a:t>
            </a:r>
            <a:r>
              <a:rPr lang="zh-CN" altLang="en-US" sz="2800">
                <a:solidFill>
                  <a:schemeClr val="tx1"/>
                </a:solidFill>
              </a:rPr>
              <a:t>力</a:t>
            </a:r>
            <a:r>
              <a:rPr lang="en-US" altLang="zh-CN" sz="2800">
                <a:solidFill>
                  <a:schemeClr val="tx1"/>
                </a:solidFill>
              </a:rPr>
              <a:t>-</a:t>
            </a:r>
            <a:r>
              <a:rPr lang="zh-CN" altLang="en-US" sz="2800">
                <a:solidFill>
                  <a:schemeClr val="tx1"/>
                </a:solidFill>
              </a:rPr>
              <a:t>位</a:t>
            </a:r>
            <a:r>
              <a:rPr lang="en-US" altLang="zh-CN" sz="2800">
                <a:solidFill>
                  <a:schemeClr val="tx1"/>
                </a:solidFill>
              </a:rPr>
              <a:t>”</a:t>
            </a:r>
            <a:r>
              <a:rPr lang="zh-CN" altLang="en-US" sz="2800">
                <a:solidFill>
                  <a:schemeClr val="tx1"/>
                </a:solidFill>
              </a:rPr>
              <a:t>关联序列。</a:t>
            </a:r>
            <a:endParaRPr lang="en-US" altLang="zh-CN" sz="2800">
              <a:solidFill>
                <a:schemeClr val="tx1"/>
              </a:solidFill>
            </a:endParaRPr>
          </a:p>
          <a:p>
            <a:pPr marL="457200" lvl="1" indent="0">
              <a:buFont typeface="Arial" panose="020B0604020202020204" pitchFamily="34" charset="0"/>
              <a:buNone/>
            </a:pPr>
            <a:endParaRPr lang="zh-CN" altLang="en-US" sz="2800">
              <a:solidFill>
                <a:schemeClr val="tx1"/>
              </a:solidFill>
            </a:endParaRPr>
          </a:p>
          <a:p>
            <a:pPr marL="685800" lvl="1" indent="-228600">
              <a:buFont typeface="Arial" panose="020B0604020202020204" pitchFamily="34" charset="0"/>
              <a:buChar char="•"/>
            </a:pPr>
            <a:r>
              <a:rPr lang="en-US" altLang="zh-CN" sz="2800">
                <a:solidFill>
                  <a:schemeClr val="tx1"/>
                </a:solidFill>
              </a:rPr>
              <a:t>2.</a:t>
            </a:r>
            <a:r>
              <a:rPr lang="zh-CN" altLang="en-US" sz="2800">
                <a:solidFill>
                  <a:schemeClr val="accent2"/>
                </a:solidFill>
              </a:rPr>
              <a:t>神经网络预测层（大脑）</a:t>
            </a:r>
            <a:r>
              <a:rPr lang="zh-CN" altLang="en-US" sz="2800"/>
              <a:t>:</a:t>
            </a:r>
            <a:endParaRPr lang="zh-CN" altLang="en-US" sz="2800"/>
          </a:p>
          <a:p>
            <a:pPr marL="457200" lvl="1" indent="0">
              <a:buFont typeface="Arial" panose="020B0604020202020204" pitchFamily="34" charset="0"/>
              <a:buNone/>
            </a:pPr>
            <a:r>
              <a:rPr lang="zh-CN" altLang="en-US" sz="2800">
                <a:solidFill>
                  <a:schemeClr val="tx1"/>
                </a:solidFill>
              </a:rPr>
              <a:t>由神经网络实时输出工艺修正量，对</a:t>
            </a:r>
            <a:r>
              <a:rPr lang="en-US" altLang="zh-CN" sz="2800">
                <a:solidFill>
                  <a:schemeClr val="tx1"/>
                </a:solidFill>
              </a:rPr>
              <a:t> UR10 </a:t>
            </a:r>
            <a:r>
              <a:rPr lang="zh-CN" altLang="en-US" sz="2800">
                <a:solidFill>
                  <a:schemeClr val="tx1"/>
                </a:solidFill>
              </a:rPr>
              <a:t>的运动指令进行微调，实现对专家动作的深度模仿。</a:t>
            </a:r>
            <a:endParaRPr lang="zh-CN" altLang="en-US" sz="2800">
              <a:solidFill>
                <a:schemeClr val="tx1"/>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9470" y="365125"/>
            <a:ext cx="4410710" cy="592455"/>
          </a:xfrm>
        </p:spPr>
        <p:txBody>
          <a:bodyPr>
            <a:normAutofit fontScale="90000"/>
          </a:bodyPr>
          <a:p>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一、</a:t>
            </a:r>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创新点</a:t>
            </a:r>
            <a:endPar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内容占位符 2"/>
          <p:cNvSpPr/>
          <p:nvPr>
            <p:ph idx="1"/>
            <p:custDataLst>
              <p:tags r:id="rId1"/>
            </p:custDataLst>
          </p:nvPr>
        </p:nvSpPr>
        <p:spPr>
          <a:xfrm>
            <a:off x="619760" y="1053465"/>
            <a:ext cx="10734040" cy="5123815"/>
          </a:xfrm>
        </p:spPr>
        <p:txBody>
          <a:bodyPr>
            <a:normAutofit/>
          </a:bodyPr>
          <a:p>
            <a:r>
              <a:rPr lang="en-US" altLang="zh-CN" sz="2800">
                <a:solidFill>
                  <a:schemeClr val="tx1"/>
                </a:solidFill>
              </a:rPr>
              <a:t>1.</a:t>
            </a:r>
            <a:r>
              <a:rPr lang="zh-CN" altLang="en-US" sz="2800">
                <a:solidFill>
                  <a:schemeClr val="tx1"/>
                </a:solidFill>
              </a:rPr>
              <a:t>基于工艺特征的时序模仿机制</a:t>
            </a:r>
            <a:r>
              <a:rPr lang="en-US" altLang="zh-CN" sz="2800">
                <a:solidFill>
                  <a:schemeClr val="tx1"/>
                </a:solidFill>
              </a:rPr>
              <a:t>:</a:t>
            </a:r>
            <a:endParaRPr lang="en-US" altLang="zh-CN" sz="2800">
              <a:solidFill>
                <a:schemeClr val="tx1"/>
              </a:solidFill>
            </a:endParaRPr>
          </a:p>
          <a:p>
            <a:pPr marL="685800" lvl="1" indent="-228600">
              <a:buFont typeface="Arial" panose="020B0604020202020204" pitchFamily="34" charset="0"/>
              <a:buChar char="•"/>
            </a:pPr>
            <a:r>
              <a:rPr lang="en-US" altLang="zh-CN" sz="2800">
                <a:solidFill>
                  <a:schemeClr val="tx1"/>
                </a:solidFill>
              </a:rPr>
              <a:t> </a:t>
            </a:r>
            <a:r>
              <a:rPr lang="zh-CN" altLang="en-US" sz="2400">
                <a:solidFill>
                  <a:schemeClr val="tx1"/>
                </a:solidFill>
              </a:rPr>
              <a:t>不同于传统的点到点规划，本发明通过神经网络提取了抹泥工艺中的“力学特征序列”，使机器人具备了处理“收刀、压实、匀抹”等精细工艺动作的能力，实现了从“路径模仿”到“技能模仿”的跨越。</a:t>
            </a:r>
            <a:endParaRPr lang="zh-CN" altLang="en-US" sz="2800">
              <a:solidFill>
                <a:schemeClr val="tx1"/>
              </a:solidFill>
            </a:endParaRPr>
          </a:p>
          <a:p>
            <a:pPr marL="228600" lvl="0" indent="-228600">
              <a:buFont typeface="Arial" panose="020B0604020202020204" pitchFamily="34" charset="0"/>
              <a:buChar char="•"/>
            </a:pPr>
            <a:r>
              <a:rPr lang="en-US" altLang="zh-CN">
                <a:solidFill>
                  <a:schemeClr val="tx1"/>
                </a:solidFill>
              </a:rPr>
              <a:t>2</a:t>
            </a:r>
            <a:r>
              <a:rPr lang="zh-CN" altLang="en-US">
                <a:solidFill>
                  <a:schemeClr val="tx1"/>
                </a:solidFill>
              </a:rPr>
              <a:t>：非线性负载变化的神经元实时补偿</a:t>
            </a:r>
            <a:r>
              <a:rPr lang="en-US" altLang="zh-CN">
                <a:solidFill>
                  <a:schemeClr val="tx1"/>
                </a:solidFill>
              </a:rPr>
              <a:t>:</a:t>
            </a:r>
            <a:endParaRPr lang="en-US" altLang="zh-CN">
              <a:solidFill>
                <a:schemeClr val="tx1"/>
              </a:solidFill>
            </a:endParaRPr>
          </a:p>
          <a:p>
            <a:pPr marL="685800" lvl="1" indent="-228600">
              <a:buFont typeface="Arial" panose="020B0604020202020204" pitchFamily="34" charset="0"/>
              <a:buChar char="•"/>
            </a:pPr>
            <a:r>
              <a:rPr lang="zh-CN" altLang="en-US">
                <a:solidFill>
                  <a:schemeClr val="tx1"/>
                </a:solidFill>
              </a:rPr>
              <a:t>针对泥浆逐渐减少导致的变负载问题，本方案无需精确的物理方程，而是通过神经网络自主学习电流反馈与负载质量的非线性映射，实现了更鲁棒的动态重力补偿。</a:t>
            </a:r>
            <a:endParaRPr lang="zh-CN" altLang="en-US">
              <a:solidFill>
                <a:schemeClr val="tx1"/>
              </a:solidFill>
            </a:endParaRPr>
          </a:p>
          <a:p>
            <a:pPr marL="228600" lvl="0" indent="-228600">
              <a:buFont typeface="Arial" panose="020B0604020202020204" pitchFamily="34" charset="0"/>
              <a:buChar char="•"/>
            </a:pPr>
            <a:r>
              <a:rPr lang="en-US" altLang="zh-CN">
                <a:solidFill>
                  <a:schemeClr val="tx1"/>
                </a:solidFill>
              </a:rPr>
              <a:t>3:</a:t>
            </a:r>
            <a:r>
              <a:rPr lang="zh-CN" altLang="en-US">
                <a:solidFill>
                  <a:schemeClr val="tx1"/>
                </a:solidFill>
              </a:rPr>
              <a:t>传统控制与深度学习的</a:t>
            </a:r>
            <a:r>
              <a:rPr lang="en-US" altLang="zh-CN">
                <a:solidFill>
                  <a:schemeClr val="tx1"/>
                </a:solidFill>
              </a:rPr>
              <a:t>“</a:t>
            </a:r>
            <a:r>
              <a:rPr lang="zh-CN" altLang="en-US">
                <a:solidFill>
                  <a:schemeClr val="tx1"/>
                </a:solidFill>
              </a:rPr>
              <a:t>残差耦合</a:t>
            </a:r>
            <a:r>
              <a:rPr lang="en-US" altLang="zh-CN">
                <a:solidFill>
                  <a:schemeClr val="tx1"/>
                </a:solidFill>
              </a:rPr>
              <a:t>”</a:t>
            </a:r>
            <a:r>
              <a:rPr lang="zh-CN" altLang="en-US">
                <a:solidFill>
                  <a:schemeClr val="tx1"/>
                </a:solidFill>
              </a:rPr>
              <a:t>架构</a:t>
            </a:r>
            <a:r>
              <a:rPr lang="en-US" altLang="zh-CN">
                <a:solidFill>
                  <a:schemeClr val="tx1"/>
                </a:solidFill>
              </a:rPr>
              <a:t>:</a:t>
            </a:r>
            <a:endParaRPr lang="en-US" altLang="zh-CN">
              <a:solidFill>
                <a:schemeClr val="tx1"/>
              </a:solidFill>
            </a:endParaRPr>
          </a:p>
          <a:p>
            <a:pPr marL="685800" lvl="1" indent="-228600">
              <a:buFont typeface="Arial" panose="020B0604020202020204" pitchFamily="34" charset="0"/>
              <a:buChar char="•"/>
            </a:pPr>
            <a:r>
              <a:rPr lang="zh-CN" altLang="en-US" sz="2400">
                <a:solidFill>
                  <a:schemeClr val="tx1"/>
                </a:solidFill>
              </a:rPr>
              <a:t>采用传统控制算法负责“保底”（稳定性），神经网络负责“提质”（工艺精度）。这种双模驱动架构解决了纯神经网络控制在工业场景下难以保证系统稳定性的致命问题。</a:t>
            </a:r>
            <a:endParaRPr lang="zh-CN" altLang="en-US" sz="2400">
              <a:solidFill>
                <a:schemeClr val="tx1"/>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9470" y="365125"/>
            <a:ext cx="4410710" cy="592455"/>
          </a:xfrm>
        </p:spPr>
        <p:txBody>
          <a:bodyPr>
            <a:normAutofit fontScale="90000"/>
          </a:bodyPr>
          <a:p>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二、参考论文</a:t>
            </a:r>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阅读</a:t>
            </a:r>
            <a:endPar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内容占位符 2"/>
          <p:cNvSpPr/>
          <p:nvPr>
            <p:ph idx="1"/>
            <p:custDataLst>
              <p:tags r:id="rId1"/>
            </p:custDataLst>
          </p:nvPr>
        </p:nvSpPr>
        <p:spPr>
          <a:xfrm>
            <a:off x="619760" y="1053465"/>
            <a:ext cx="10734040" cy="5123815"/>
          </a:xfrm>
        </p:spPr>
        <p:txBody>
          <a:bodyPr>
            <a:normAutofit/>
          </a:bodyPr>
          <a:p>
            <a:r>
              <a:rPr lang="en-US" altLang="zh-CN" sz="2400">
                <a:solidFill>
                  <a:schemeClr val="tx1"/>
                </a:solidFill>
              </a:rPr>
              <a:t>1.</a:t>
            </a:r>
            <a:r>
              <a:rPr lang="zh-CN" altLang="en-US" sz="2400">
                <a:solidFill>
                  <a:schemeClr val="tx1"/>
                </a:solidFill>
              </a:rPr>
              <a:t>从演示中学习技能：从运动基元到体验抽象的趋势</a:t>
            </a:r>
            <a:endParaRPr lang="zh-CN" altLang="en-US" sz="2400">
              <a:solidFill>
                <a:schemeClr val="tx1"/>
              </a:solidFill>
            </a:endParaRPr>
          </a:p>
          <a:p>
            <a:r>
              <a:rPr lang="en-US" altLang="zh-CN" sz="2400">
                <a:solidFill>
                  <a:schemeClr val="tx1"/>
                </a:solidFill>
              </a:rPr>
              <a:t>Learning Skills From Demonstrations: A Trend From Motion Primitives to Experience Abstraction</a:t>
            </a:r>
            <a:endParaRPr lang="en-US" altLang="zh-CN" sz="2400">
              <a:solidFill>
                <a:schemeClr val="tx1"/>
              </a:solidFill>
            </a:endParaRPr>
          </a:p>
          <a:p>
            <a:r>
              <a:rPr lang="zh-CN" altLang="en-US" sz="2400">
                <a:solidFill>
                  <a:schemeClr val="tx1"/>
                </a:solidFill>
              </a:rPr>
              <a:t>中文阅读地址</a:t>
            </a:r>
            <a:r>
              <a:rPr lang="en-US" altLang="zh-CN" sz="2400">
                <a:solidFill>
                  <a:schemeClr val="tx1"/>
                </a:solidFill>
              </a:rPr>
              <a:t>:https://metaersp2.wust.edu.cn/s/org/ieee/ieeexplore/G.https/document/10185583</a:t>
            </a:r>
            <a:endParaRPr lang="en-US" altLang="zh-CN" sz="2400">
              <a:solidFill>
                <a:schemeClr val="tx1"/>
              </a:solidFill>
            </a:endParaRPr>
          </a:p>
          <a:p>
            <a:r>
              <a:rPr lang="zh-CN" altLang="en-US" sz="2400">
                <a:solidFill>
                  <a:schemeClr val="tx1"/>
                </a:solidFill>
              </a:rPr>
              <a:t>内容</a:t>
            </a:r>
            <a:r>
              <a:rPr lang="en-US" altLang="zh-CN" sz="2400">
                <a:solidFill>
                  <a:schemeClr val="tx1"/>
                </a:solidFill>
              </a:rPr>
              <a:t>:</a:t>
            </a:r>
            <a:r>
              <a:rPr lang="zh-CN" altLang="en-US" sz="2400">
                <a:solidFill>
                  <a:schemeClr val="tx1"/>
                </a:solidFill>
              </a:rPr>
              <a:t>研究了如何通过示教采集工人的抹灰动作，并利用动态运动基元（</a:t>
            </a:r>
            <a:r>
              <a:rPr lang="en-US" altLang="zh-CN" sz="2400">
                <a:solidFill>
                  <a:schemeClr val="tx1"/>
                </a:solidFill>
              </a:rPr>
              <a:t>DMP</a:t>
            </a:r>
            <a:r>
              <a:rPr lang="zh-CN" altLang="en-US" sz="2400">
                <a:solidFill>
                  <a:schemeClr val="tx1"/>
                </a:solidFill>
              </a:rPr>
              <a:t>）进行建模。详细分析了抹灰动作的轨迹参数化</a:t>
            </a:r>
            <a:r>
              <a:rPr lang="en-US" altLang="zh-CN" sz="2400">
                <a:solidFill>
                  <a:schemeClr val="tx1"/>
                </a:solidFill>
              </a:rPr>
              <a:t>,</a:t>
            </a:r>
            <a:r>
              <a:rPr lang="zh-CN" altLang="en-US" sz="2400">
                <a:solidFill>
                  <a:schemeClr val="tx1"/>
                </a:solidFill>
              </a:rPr>
              <a:t>缺点是很难处理力反馈</a:t>
            </a:r>
            <a:r>
              <a:rPr lang="en-US" altLang="zh-CN" sz="2400">
                <a:solidFill>
                  <a:schemeClr val="tx1"/>
                </a:solidFill>
              </a:rPr>
              <a:t>,</a:t>
            </a:r>
            <a:r>
              <a:rPr lang="zh-CN" altLang="en-US" sz="2400">
                <a:solidFill>
                  <a:schemeClr val="tx1"/>
                </a:solidFill>
              </a:rPr>
              <a:t>引入神经网络，就是为了弥补</a:t>
            </a:r>
            <a:r>
              <a:rPr lang="en-US" altLang="zh-CN" sz="2400">
                <a:solidFill>
                  <a:schemeClr val="tx1"/>
                </a:solidFill>
              </a:rPr>
              <a:t> DMP </a:t>
            </a:r>
            <a:r>
              <a:rPr lang="zh-CN" altLang="en-US" sz="2400">
                <a:solidFill>
                  <a:schemeClr val="tx1"/>
                </a:solidFill>
              </a:rPr>
              <a:t>无法处理</a:t>
            </a:r>
            <a:r>
              <a:rPr lang="en-US" altLang="zh-CN" sz="2400">
                <a:solidFill>
                  <a:schemeClr val="tx1"/>
                </a:solidFill>
              </a:rPr>
              <a:t>“</a:t>
            </a:r>
            <a:r>
              <a:rPr lang="zh-CN" altLang="en-US" sz="2400">
                <a:solidFill>
                  <a:schemeClr val="tx1"/>
                </a:solidFill>
              </a:rPr>
              <a:t>泥浆粘性力</a:t>
            </a:r>
            <a:r>
              <a:rPr lang="en-US" altLang="zh-CN" sz="2400">
                <a:solidFill>
                  <a:schemeClr val="tx1"/>
                </a:solidFill>
              </a:rPr>
              <a:t>”</a:t>
            </a:r>
            <a:r>
              <a:rPr lang="zh-CN" altLang="en-US" sz="2400">
                <a:solidFill>
                  <a:schemeClr val="tx1"/>
                </a:solidFill>
              </a:rPr>
              <a:t>这种动态变化的缺陷。</a:t>
            </a:r>
            <a:endParaRPr lang="zh-CN" altLang="en-US" sz="2400">
              <a:solidFill>
                <a:schemeClr val="tx1"/>
              </a:solidFill>
            </a:endParaRPr>
          </a:p>
        </p:txBody>
      </p:sp>
      <p:graphicFrame>
        <p:nvGraphicFramePr>
          <p:cNvPr id="5" name="对象 4">
            <a:hlinkClick r:id="" action="ppaction://ole?verb="/>
          </p:cNvPr>
          <p:cNvGraphicFramePr>
            <a:graphicFrameLocks noChangeAspect="1"/>
          </p:cNvGraphicFramePr>
          <p:nvPr/>
        </p:nvGraphicFramePr>
        <p:xfrm>
          <a:off x="6888480" y="253365"/>
          <a:ext cx="971550" cy="800100"/>
        </p:xfrm>
        <a:graphic>
          <a:graphicData uri="http://schemas.openxmlformats.org/presentationml/2006/ole">
            <mc:AlternateContent xmlns:mc="http://schemas.openxmlformats.org/markup-compatibility/2006">
              <mc:Choice xmlns:v="urn:schemas-microsoft-com:vml" Requires="v">
                <p:oleObj spid="_x0000_s1025" name="" showAsIcon="1" r:id="rId2" imgW="971550" imgH="800100" progId="Package">
                  <p:embed/>
                </p:oleObj>
              </mc:Choice>
              <mc:Fallback>
                <p:oleObj name="" showAsIcon="1" r:id="rId2" imgW="971550" imgH="800100" progId="Package">
                  <p:embed/>
                  <p:pic>
                    <p:nvPicPr>
                      <p:cNvPr id="0" name="图片 1024"/>
                      <p:cNvPicPr/>
                      <p:nvPr/>
                    </p:nvPicPr>
                    <p:blipFill>
                      <a:blip r:embed="rId3"/>
                      <a:stretch>
                        <a:fillRect/>
                      </a:stretch>
                    </p:blipFill>
                    <p:spPr>
                      <a:xfrm>
                        <a:off x="6888480" y="253365"/>
                        <a:ext cx="971550" cy="800100"/>
                      </a:xfrm>
                      <a:prstGeom prst="rect">
                        <a:avLst/>
                      </a:prstGeom>
                    </p:spPr>
                  </p:pic>
                </p:oleObj>
              </mc:Fallback>
            </mc:AlternateContent>
          </a:graphicData>
        </a:graphic>
      </p:graphicFrame>
      <p:sp>
        <p:nvSpPr>
          <p:cNvPr id="6" name="文本框 5"/>
          <p:cNvSpPr txBox="1"/>
          <p:nvPr/>
        </p:nvSpPr>
        <p:spPr>
          <a:xfrm>
            <a:off x="5841365" y="300990"/>
            <a:ext cx="974725" cy="645160"/>
          </a:xfrm>
          <a:prstGeom prst="rect">
            <a:avLst/>
          </a:prstGeom>
          <a:noFill/>
        </p:spPr>
        <p:txBody>
          <a:bodyPr wrap="square" rtlCol="0">
            <a:spAutoFit/>
          </a:bodyPr>
          <a:p>
            <a:r>
              <a:rPr lang="zh-CN" altLang="en-US">
                <a:solidFill>
                  <a:schemeClr val="tx1"/>
                </a:solidFill>
              </a:rPr>
              <a:t>双击阅读</a:t>
            </a:r>
            <a:endParaRPr lang="zh-CN" altLang="en-US">
              <a:solidFill>
                <a:schemeClr val="tx1"/>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9470" y="365125"/>
            <a:ext cx="4410710" cy="592455"/>
          </a:xfrm>
        </p:spPr>
        <p:txBody>
          <a:bodyPr>
            <a:normAutofit fontScale="90000"/>
          </a:bodyPr>
          <a:p>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二、参考论文</a:t>
            </a:r>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阅读</a:t>
            </a:r>
            <a:endPar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内容占位符 2"/>
          <p:cNvSpPr/>
          <p:nvPr>
            <p:ph idx="1"/>
            <p:custDataLst>
              <p:tags r:id="rId1"/>
            </p:custDataLst>
          </p:nvPr>
        </p:nvSpPr>
        <p:spPr>
          <a:xfrm>
            <a:off x="619760" y="1053465"/>
            <a:ext cx="10734040" cy="5123815"/>
          </a:xfrm>
        </p:spPr>
        <p:txBody>
          <a:bodyPr>
            <a:normAutofit/>
          </a:bodyPr>
          <a:p>
            <a:r>
              <a:rPr lang="en-US" altLang="zh-CN" sz="2400">
                <a:solidFill>
                  <a:schemeClr val="tx1"/>
                </a:solidFill>
              </a:rPr>
              <a:t>Putty Plastering Realized by a Force Controlled Robotic Scraper</a:t>
            </a:r>
            <a:endParaRPr lang="en-US" altLang="zh-CN" sz="2400">
              <a:solidFill>
                <a:schemeClr val="tx1"/>
              </a:solidFill>
            </a:endParaRPr>
          </a:p>
          <a:p>
            <a:r>
              <a:rPr lang="zh-CN" altLang="en-US" sz="2400">
                <a:solidFill>
                  <a:schemeClr val="tx1"/>
                </a:solidFill>
              </a:rPr>
              <a:t>利用力控机器人刮刀实现腻子抹灰</a:t>
            </a:r>
            <a:endParaRPr lang="zh-CN" altLang="en-US" sz="2400">
              <a:solidFill>
                <a:schemeClr val="tx1"/>
              </a:solidFill>
            </a:endParaRPr>
          </a:p>
          <a:p>
            <a:r>
              <a:rPr lang="en-US" altLang="zh-CN" sz="2400">
                <a:solidFill>
                  <a:schemeClr val="tx1"/>
                </a:solidFill>
              </a:rPr>
              <a:t>https://metaersp-2.wust.edu.cn/s/org/ieee/ieeexplore/G.https/document/9739274</a:t>
            </a:r>
            <a:endParaRPr lang="en-US" altLang="zh-CN" sz="2400">
              <a:solidFill>
                <a:schemeClr val="tx1"/>
              </a:solidFill>
            </a:endParaRPr>
          </a:p>
          <a:p>
            <a:r>
              <a:rPr lang="zh-CN" altLang="en-US" sz="2400">
                <a:solidFill>
                  <a:schemeClr val="tx1"/>
                </a:solidFill>
              </a:rPr>
              <a:t>内容</a:t>
            </a:r>
            <a:r>
              <a:rPr lang="en-US" altLang="zh-CN" sz="2400">
                <a:solidFill>
                  <a:schemeClr val="tx1"/>
                </a:solidFill>
              </a:rPr>
              <a:t>:</a:t>
            </a:r>
            <a:r>
              <a:rPr lang="zh-CN" altLang="en-US" sz="2400">
                <a:solidFill>
                  <a:schemeClr val="tx1"/>
                </a:solidFill>
              </a:rPr>
              <a:t>随着劳动力成本的日益增长，建筑机器人技术的研究引起了越来越多的关注。柔顺控制，包括阻抗</a:t>
            </a:r>
            <a:r>
              <a:rPr lang="en-US" altLang="zh-CN" sz="2400">
                <a:solidFill>
                  <a:schemeClr val="tx1"/>
                </a:solidFill>
              </a:rPr>
              <a:t>/</a:t>
            </a:r>
            <a:r>
              <a:rPr lang="zh-CN" altLang="en-US" sz="2400">
                <a:solidFill>
                  <a:schemeClr val="tx1"/>
                </a:solidFill>
              </a:rPr>
              <a:t>导纳控制，被认为是机器人接触操作任务的经典方法。本文提出了一种基于力控刮刀的腻子抹灰策略，该刮刀安装在室内装修机器人的末端执行器上。为了控制腻子抹灰的质量，我们验证了多种策略，包括主动调整阻抗控制参数以及主动调整刮刀速度</a:t>
            </a:r>
            <a:r>
              <a:rPr lang="en-US" altLang="zh-CN" sz="2400">
                <a:solidFill>
                  <a:schemeClr val="tx1"/>
                </a:solidFill>
              </a:rPr>
              <a:t>/</a:t>
            </a:r>
            <a:r>
              <a:rPr lang="zh-CN" altLang="en-US" sz="2400">
                <a:solidFill>
                  <a:schemeClr val="tx1"/>
                </a:solidFill>
              </a:rPr>
              <a:t>倾斜角度。施工现场的抹灰实验证明，所提出的抹灰策略是有效的，其均匀性和腻子涂层厚度均能满足质量要求。</a:t>
            </a:r>
            <a:endParaRPr lang="zh-CN" altLang="en-US" sz="2400">
              <a:solidFill>
                <a:schemeClr val="tx1"/>
              </a:solidFill>
            </a:endParaRPr>
          </a:p>
        </p:txBody>
      </p:sp>
      <p:sp>
        <p:nvSpPr>
          <p:cNvPr id="4" name="文本框 3"/>
          <p:cNvSpPr txBox="1"/>
          <p:nvPr/>
        </p:nvSpPr>
        <p:spPr>
          <a:xfrm>
            <a:off x="5841365" y="300990"/>
            <a:ext cx="974725" cy="645160"/>
          </a:xfrm>
          <a:prstGeom prst="rect">
            <a:avLst/>
          </a:prstGeom>
          <a:noFill/>
        </p:spPr>
        <p:txBody>
          <a:bodyPr wrap="square" rtlCol="0">
            <a:spAutoFit/>
          </a:bodyPr>
          <a:p>
            <a:r>
              <a:rPr lang="zh-CN" altLang="en-US">
                <a:solidFill>
                  <a:schemeClr val="tx1"/>
                </a:solidFill>
              </a:rPr>
              <a:t>双击阅读</a:t>
            </a:r>
            <a:endParaRPr lang="zh-CN" altLang="en-US">
              <a:solidFill>
                <a:schemeClr val="tx1"/>
              </a:solidFill>
            </a:endParaRPr>
          </a:p>
        </p:txBody>
      </p:sp>
      <p:graphicFrame>
        <p:nvGraphicFramePr>
          <p:cNvPr id="8" name="对象 7">
            <a:hlinkClick r:id="" action="ppaction://ole?verb="/>
          </p:cNvPr>
          <p:cNvGraphicFramePr>
            <a:graphicFrameLocks noChangeAspect="1"/>
          </p:cNvGraphicFramePr>
          <p:nvPr/>
        </p:nvGraphicFramePr>
        <p:xfrm>
          <a:off x="6816090" y="300990"/>
          <a:ext cx="971550" cy="800100"/>
        </p:xfrm>
        <a:graphic>
          <a:graphicData uri="http://schemas.openxmlformats.org/presentationml/2006/ole">
            <mc:AlternateContent xmlns:mc="http://schemas.openxmlformats.org/markup-compatibility/2006">
              <mc:Choice xmlns:v="urn:schemas-microsoft-com:vml" Requires="v">
                <p:oleObj spid="_x0000_s2049" name="" showAsIcon="1" r:id="rId2" imgW="971550" imgH="800100" progId="Package">
                  <p:embed/>
                </p:oleObj>
              </mc:Choice>
              <mc:Fallback>
                <p:oleObj name="" showAsIcon="1" r:id="rId2" imgW="971550" imgH="800100" progId="Package">
                  <p:embed/>
                  <p:pic>
                    <p:nvPicPr>
                      <p:cNvPr id="0" name="图片 2048"/>
                      <p:cNvPicPr/>
                      <p:nvPr/>
                    </p:nvPicPr>
                    <p:blipFill>
                      <a:blip r:embed="rId3"/>
                      <a:stretch>
                        <a:fillRect/>
                      </a:stretch>
                    </p:blipFill>
                    <p:spPr>
                      <a:xfrm>
                        <a:off x="6816090" y="300990"/>
                        <a:ext cx="971550" cy="800100"/>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9470" y="365125"/>
            <a:ext cx="4410710" cy="592455"/>
          </a:xfrm>
        </p:spPr>
        <p:txBody>
          <a:bodyPr>
            <a:normAutofit fontScale="90000"/>
          </a:bodyPr>
          <a:p>
            <a:r>
              <a:rPr lang="zh-CN" altLang="en-US"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sym typeface="+mn-ea"/>
              </a:rPr>
              <a:t>三、整体</a:t>
            </a:r>
            <a:r>
              <a:rPr lang="zh-CN" altLang="en-US"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sym typeface="+mn-ea"/>
              </a:rPr>
              <a:t>概括</a:t>
            </a:r>
            <a:endParaRPr lang="zh-CN" altLang="en-US"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10" name="内容占位符 9"/>
          <p:cNvPicPr>
            <a:picLocks noChangeAspect="1"/>
          </p:cNvPicPr>
          <p:nvPr>
            <p:ph idx="1"/>
            <p:custDataLst>
              <p:tags r:id="rId1"/>
            </p:custDataLst>
          </p:nvPr>
        </p:nvPicPr>
        <p:blipFill>
          <a:blip r:embed="rId2"/>
          <a:stretch>
            <a:fillRect/>
          </a:stretch>
        </p:blipFill>
        <p:spPr>
          <a:xfrm>
            <a:off x="720725" y="1341120"/>
            <a:ext cx="7697470" cy="517017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9470" y="365125"/>
            <a:ext cx="4410710" cy="592455"/>
          </a:xfrm>
        </p:spPr>
        <p:txBody>
          <a:bodyPr>
            <a:normAutofit fontScale="90000"/>
          </a:bodyPr>
          <a:p>
            <a:r>
              <a:rPr lang="zh-CN" altLang="en-US"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sym typeface="+mn-ea"/>
              </a:rPr>
              <a:t>三、实验</a:t>
            </a:r>
            <a:r>
              <a:rPr lang="zh-CN" altLang="en-US"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sym typeface="+mn-ea"/>
              </a:rPr>
              <a:t>方案</a:t>
            </a:r>
            <a:endParaRPr lang="zh-CN" altLang="en-US"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内容占位符 2"/>
          <p:cNvSpPr/>
          <p:nvPr>
            <p:ph idx="1"/>
            <p:custDataLst>
              <p:tags r:id="rId1"/>
            </p:custDataLst>
          </p:nvPr>
        </p:nvSpPr>
        <p:spPr>
          <a:xfrm>
            <a:off x="619760" y="1053465"/>
            <a:ext cx="10734040" cy="5123815"/>
          </a:xfrm>
        </p:spPr>
        <p:txBody>
          <a:bodyPr>
            <a:normAutofit/>
          </a:bodyPr>
          <a:p>
            <a:pPr marL="0" indent="0">
              <a:buNone/>
            </a:pPr>
            <a:r>
              <a:rPr lang="zh-CN" altLang="en-US" sz="2400">
                <a:solidFill>
                  <a:schemeClr val="tx1"/>
                </a:solidFill>
              </a:rPr>
              <a:t>整体工作分为三个阶段</a:t>
            </a:r>
            <a:r>
              <a:rPr lang="en-US" altLang="zh-CN" sz="2400">
                <a:solidFill>
                  <a:schemeClr val="tx1"/>
                </a:solidFill>
              </a:rPr>
              <a:t>:</a:t>
            </a:r>
            <a:endParaRPr lang="en-US" altLang="zh-CN" sz="2400">
              <a:solidFill>
                <a:schemeClr val="tx1"/>
              </a:solidFill>
            </a:endParaRPr>
          </a:p>
          <a:p>
            <a:pPr marL="0" indent="0">
              <a:buNone/>
            </a:pPr>
            <a:r>
              <a:rPr lang="en-US" altLang="zh-CN" sz="2400">
                <a:solidFill>
                  <a:schemeClr val="tx1"/>
                </a:solidFill>
              </a:rPr>
              <a:t>1.</a:t>
            </a:r>
            <a:r>
              <a:rPr lang="zh-CN" altLang="en-US" sz="2400">
                <a:solidFill>
                  <a:schemeClr val="tx1"/>
                </a:solidFill>
              </a:rPr>
              <a:t>数据采集阶段</a:t>
            </a:r>
            <a:r>
              <a:rPr lang="en-US" altLang="zh-CN" sz="2400">
                <a:solidFill>
                  <a:schemeClr val="tx1"/>
                </a:solidFill>
              </a:rPr>
              <a:t>:</a:t>
            </a:r>
            <a:endParaRPr lang="en-US" altLang="zh-CN" sz="2400">
              <a:solidFill>
                <a:schemeClr val="tx1"/>
              </a:solidFill>
            </a:endParaRPr>
          </a:p>
          <a:p>
            <a:pPr marL="0" indent="0">
              <a:buNone/>
            </a:pPr>
            <a:r>
              <a:rPr lang="zh-CN" altLang="en-US" sz="2400">
                <a:solidFill>
                  <a:schemeClr val="tx1"/>
                </a:solidFill>
              </a:rPr>
              <a:t>利用</a:t>
            </a:r>
            <a:r>
              <a:rPr lang="en-US" altLang="zh-CN" sz="2400">
                <a:solidFill>
                  <a:schemeClr val="tx1"/>
                </a:solidFill>
              </a:rPr>
              <a:t> UR10 </a:t>
            </a:r>
            <a:r>
              <a:rPr lang="zh-CN" altLang="en-US" sz="2400">
                <a:solidFill>
                  <a:schemeClr val="tx1"/>
                </a:solidFill>
              </a:rPr>
              <a:t>示教器的</a:t>
            </a:r>
            <a:r>
              <a:rPr lang="en-US" altLang="zh-CN" sz="2400">
                <a:solidFill>
                  <a:schemeClr val="tx1"/>
                </a:solidFill>
              </a:rPr>
              <a:t> FreeDrive </a:t>
            </a:r>
            <a:r>
              <a:rPr lang="zh-CN" altLang="en-US" sz="2400">
                <a:solidFill>
                  <a:schemeClr val="tx1"/>
                </a:solidFill>
              </a:rPr>
              <a:t>模式，由人工牵引机械臂进行抹泥作业</a:t>
            </a:r>
            <a:endParaRPr lang="zh-CN" altLang="en-US" sz="2400">
              <a:solidFill>
                <a:schemeClr val="tx1"/>
              </a:solidFill>
            </a:endParaRPr>
          </a:p>
          <a:p>
            <a:pPr marL="0" indent="0">
              <a:buNone/>
            </a:pPr>
            <a:r>
              <a:rPr lang="zh-CN" altLang="en-US" sz="2400">
                <a:solidFill>
                  <a:schemeClr val="tx1"/>
                </a:solidFill>
              </a:rPr>
              <a:t>记录数据</a:t>
            </a:r>
            <a:r>
              <a:rPr lang="en-US" altLang="zh-CN" sz="2400">
                <a:solidFill>
                  <a:schemeClr val="tx1"/>
                </a:solidFill>
              </a:rPr>
              <a:t>:</a:t>
            </a:r>
            <a:endParaRPr lang="en-US" altLang="zh-CN" sz="2400">
              <a:solidFill>
                <a:schemeClr val="tx1"/>
              </a:solidFill>
            </a:endParaRPr>
          </a:p>
          <a:p>
            <a:pPr marL="0" indent="0">
              <a:buNone/>
            </a:pPr>
            <a:endParaRPr lang="en-US" altLang="zh-CN" sz="2400">
              <a:solidFill>
                <a:schemeClr val="tx1"/>
              </a:solidFill>
            </a:endParaRPr>
          </a:p>
          <a:p>
            <a:pPr marL="0" indent="0">
              <a:buNone/>
            </a:pPr>
            <a:endParaRPr lang="en-US" altLang="zh-CN" sz="2400">
              <a:solidFill>
                <a:schemeClr val="tx1"/>
              </a:solidFill>
            </a:endParaRPr>
          </a:p>
          <a:p>
            <a:pPr marL="0" indent="0">
              <a:buNone/>
            </a:pPr>
            <a:endParaRPr lang="en-US" altLang="zh-CN" sz="2400">
              <a:solidFill>
                <a:schemeClr val="tx1"/>
              </a:solidFill>
            </a:endParaRPr>
          </a:p>
          <a:p>
            <a:pPr marL="0" indent="0">
              <a:buNone/>
            </a:pPr>
            <a:r>
              <a:rPr lang="en-US" altLang="zh-CN" sz="2400">
                <a:solidFill>
                  <a:schemeClr val="tx1"/>
                </a:solidFill>
              </a:rPr>
              <a:t>2.</a:t>
            </a:r>
            <a:r>
              <a:rPr lang="zh-CN" altLang="en-US" sz="2400">
                <a:solidFill>
                  <a:schemeClr val="tx1"/>
                </a:solidFill>
              </a:rPr>
              <a:t>神经网络建模阶段</a:t>
            </a:r>
            <a:endParaRPr lang="zh-CN" altLang="en-US" sz="2400">
              <a:solidFill>
                <a:schemeClr val="tx1"/>
              </a:solidFill>
            </a:endParaRPr>
          </a:p>
          <a:p>
            <a:pPr marL="0" indent="0">
              <a:buNone/>
            </a:pPr>
            <a:r>
              <a:rPr lang="zh-CN" altLang="en-US" sz="2400">
                <a:solidFill>
                  <a:schemeClr val="tx1"/>
                </a:solidFill>
              </a:rPr>
              <a:t>学习从</a:t>
            </a:r>
            <a:r>
              <a:rPr lang="en-US" altLang="zh-CN" sz="2400">
                <a:solidFill>
                  <a:schemeClr val="tx1"/>
                </a:solidFill>
              </a:rPr>
              <a:t>“</a:t>
            </a:r>
            <a:r>
              <a:rPr lang="zh-CN" altLang="en-US" sz="2400">
                <a:solidFill>
                  <a:schemeClr val="tx1"/>
                </a:solidFill>
              </a:rPr>
              <a:t>当前位姿</a:t>
            </a:r>
            <a:r>
              <a:rPr lang="en-US" altLang="zh-CN" sz="2400">
                <a:solidFill>
                  <a:schemeClr val="tx1"/>
                </a:solidFill>
              </a:rPr>
              <a:t> + </a:t>
            </a:r>
            <a:r>
              <a:rPr lang="zh-CN" altLang="en-US" sz="2400">
                <a:solidFill>
                  <a:schemeClr val="tx1"/>
                </a:solidFill>
              </a:rPr>
              <a:t>运行速度</a:t>
            </a:r>
            <a:r>
              <a:rPr lang="en-US" altLang="zh-CN" sz="2400">
                <a:solidFill>
                  <a:schemeClr val="tx1"/>
                </a:solidFill>
              </a:rPr>
              <a:t>”</a:t>
            </a:r>
            <a:r>
              <a:rPr lang="zh-CN" altLang="en-US" sz="2400">
                <a:solidFill>
                  <a:schemeClr val="tx1"/>
                </a:solidFill>
              </a:rPr>
              <a:t>到</a:t>
            </a:r>
            <a:r>
              <a:rPr lang="en-US" altLang="zh-CN" sz="2400">
                <a:solidFill>
                  <a:schemeClr val="tx1"/>
                </a:solidFill>
              </a:rPr>
              <a:t>“</a:t>
            </a:r>
            <a:r>
              <a:rPr lang="zh-CN" altLang="en-US" sz="2400">
                <a:solidFill>
                  <a:schemeClr val="tx1"/>
                </a:solidFill>
              </a:rPr>
              <a:t>期望交互力</a:t>
            </a:r>
            <a:r>
              <a:rPr lang="en-US" altLang="zh-CN" sz="2400">
                <a:solidFill>
                  <a:schemeClr val="tx1"/>
                </a:solidFill>
              </a:rPr>
              <a:t>”</a:t>
            </a:r>
            <a:r>
              <a:rPr lang="zh-CN" altLang="en-US" sz="2400">
                <a:solidFill>
                  <a:schemeClr val="tx1"/>
                </a:solidFill>
              </a:rPr>
              <a:t>的非线性映射</a:t>
            </a:r>
            <a:r>
              <a:rPr lang="en-US" altLang="zh-CN" sz="2400">
                <a:solidFill>
                  <a:schemeClr val="tx1"/>
                </a:solidFill>
              </a:rPr>
              <a:t>,</a:t>
            </a:r>
            <a:r>
              <a:rPr lang="zh-CN" altLang="en-US" sz="2400">
                <a:solidFill>
                  <a:schemeClr val="tx1"/>
                </a:solidFill>
              </a:rPr>
              <a:t>引入负载预测子网络，专门学习泥浆质量变化对关节力矩的影响，从而实现比传统公式更准的动态重力补偿</a:t>
            </a:r>
            <a:r>
              <a:rPr lang="en-US" altLang="zh-CN" sz="2400">
                <a:solidFill>
                  <a:schemeClr val="tx1"/>
                </a:solidFill>
              </a:rPr>
              <a:t> </a:t>
            </a:r>
            <a:r>
              <a:rPr lang="zh-CN" altLang="en-US" sz="2400">
                <a:solidFill>
                  <a:schemeClr val="tx1"/>
                </a:solidFill>
              </a:rPr>
              <a:t>。</a:t>
            </a:r>
            <a:endParaRPr lang="zh-CN" altLang="en-US" sz="2400">
              <a:solidFill>
                <a:schemeClr val="tx1"/>
              </a:solidFill>
            </a:endParaRPr>
          </a:p>
        </p:txBody>
      </p:sp>
      <p:pic>
        <p:nvPicPr>
          <p:cNvPr id="5" name="图片 4"/>
          <p:cNvPicPr>
            <a:picLocks noChangeAspect="1"/>
          </p:cNvPicPr>
          <p:nvPr/>
        </p:nvPicPr>
        <p:blipFill>
          <a:blip r:embed="rId2"/>
          <a:stretch>
            <a:fillRect/>
          </a:stretch>
        </p:blipFill>
        <p:spPr>
          <a:xfrm>
            <a:off x="2319020" y="2565400"/>
            <a:ext cx="7553325" cy="1552575"/>
          </a:xfrm>
          <a:prstGeom prst="rect">
            <a:avLst/>
          </a:prstGeom>
        </p:spPr>
      </p:pic>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COMMONDATA" val="eyJoZGlkIjoiZDZiODdlMTRkNTc3OGNhOTVhMzYyMGNlYmZmODAwOTcifQ=="/>
</p:tagLst>
</file>

<file path=ppt/tags/tag2.xml><?xml version="1.0" encoding="utf-8"?>
<p:tagLst xmlns:p="http://schemas.openxmlformats.org/presentationml/2006/main">
  <p:tag name="KSO_WM_MEDIACOVER_FLAG" val="1"/>
  <p:tag name="KSO_WM_UNIT_MEDIACOVER_BTN_STATE" val="1"/>
  <p:tag name="KSO_WM_UNIT_MEDIACOVER_BTNRECT" val="0*0*0*0"/>
</p:tagLst>
</file>

<file path=ppt/tags/tag3.xml><?xml version="1.0" encoding="utf-8"?>
<p:tagLst xmlns:p="http://schemas.openxmlformats.org/presentationml/2006/main">
  <p:tag name="KSO_WM_MEDIACOVER_FLAG" val="1"/>
  <p:tag name="KSO_WM_UNIT_MEDIACOVER_BTN_STATE" val="1"/>
  <p:tag name="KSO_WM_UNIT_MEDIACOVER_BTNRECT" val="0*0*0*0"/>
</p:tagLst>
</file>

<file path=ppt/tags/tag4.xml><?xml version="1.0" encoding="utf-8"?>
<p:tagLst xmlns:p="http://schemas.openxmlformats.org/presentationml/2006/main">
  <p:tag name="KSO_WM_MEDIACOVER_FLAG" val="1"/>
  <p:tag name="KSO_WM_UNIT_MEDIACOVER_BTN_STATE" val="1"/>
  <p:tag name="KSO_WM_UNIT_MEDIACOVER_BTNRECT" val="0*0*0*0"/>
</p:tagLst>
</file>

<file path=ppt/tags/tag5.xml><?xml version="1.0" encoding="utf-8"?>
<p:tagLst xmlns:p="http://schemas.openxmlformats.org/presentationml/2006/main">
  <p:tag name="KSO_WM_MEDIACOVER_FLAG" val="1"/>
  <p:tag name="KSO_WM_UNIT_MEDIACOVER_BTN_STATE" val="1"/>
  <p:tag name="KSO_WM_UNIT_MEDIACOVER_BTNRECT" val="0*0*0*0"/>
</p:tagLst>
</file>

<file path=ppt/tags/tag6.xml><?xml version="1.0" encoding="utf-8"?>
<p:tagLst xmlns:p="http://schemas.openxmlformats.org/presentationml/2006/main">
  <p:tag name="KSO_WM_MEDIACOVER_FLAG" val="1"/>
  <p:tag name="KSO_WM_UNIT_MEDIACOVER_BTN_STATE" val="1"/>
  <p:tag name="KSO_WM_UNIT_MEDIACOVER_BTNRECT" val="0*0*0*0"/>
</p:tagLst>
</file>

<file path=ppt/tags/tag7.xml><?xml version="1.0" encoding="utf-8"?>
<p:tagLst xmlns:p="http://schemas.openxmlformats.org/presentationml/2006/main">
  <p:tag name="KSO_WM_MEDIACOVER_FLAG" val="1"/>
  <p:tag name="KSO_WM_UNIT_MEDIACOVER_BTN_STATE" val="1"/>
  <p:tag name="KSO_WM_UNIT_MEDIACOVER_BTNRECT" val="0*0*0*0"/>
</p:tagLst>
</file>

<file path=ppt/tags/tag8.xml><?xml version="1.0" encoding="utf-8"?>
<p:tagLst xmlns:p="http://schemas.openxmlformats.org/presentationml/2006/main">
  <p:tag name="KSO_WM_MEDIACOVER_FLAG" val="1"/>
  <p:tag name="KSO_WM_UNIT_MEDIACOVER_BTN_STATE" val="1"/>
  <p:tag name="KSO_WM_UNIT_MEDIACOVER_BTNRECT" val="0*0*0*0"/>
</p:tagLst>
</file>

<file path=ppt/tags/tag9.xml><?xml version="1.0" encoding="utf-8"?>
<p:tagLst xmlns:p="http://schemas.openxmlformats.org/presentationml/2006/main">
  <p:tag name="KSO_WM_MEDIACOVER_FLAG" val="1"/>
  <p:tag name="KSO_WM_UNIT_MEDIACOVER_BTN_STATE" val="1"/>
  <p:tag name="KSO_WM_UNIT_MEDIACOVER_BTNRECT" val="0*0*0*0"/>
</p:tagLst>
</file>

<file path=ppt/theme/theme1.xml><?xml version="1.0" encoding="utf-8"?>
<a:theme xmlns:a="http://schemas.openxmlformats.org/drawingml/2006/main" name="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dirty="0" smtClean="0">
            <a:solidFill>
              <a:schemeClr val="tx1"/>
            </a:solidFill>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1825</Words>
  <Application>WPS 演示</Application>
  <PresentationFormat>宽屏</PresentationFormat>
  <Paragraphs>86</Paragraphs>
  <Slides>11</Slides>
  <Notes>0</Notes>
  <HiddenSlides>0</HiddenSlides>
  <MMClips>0</MMClips>
  <ScaleCrop>false</ScaleCrop>
  <HeadingPairs>
    <vt:vector size="8" baseType="variant">
      <vt:variant>
        <vt:lpstr>已用的字体</vt:lpstr>
      </vt:variant>
      <vt:variant>
        <vt:i4>7</vt:i4>
      </vt:variant>
      <vt:variant>
        <vt:lpstr>主题</vt:lpstr>
      </vt:variant>
      <vt:variant>
        <vt:i4>2</vt:i4>
      </vt:variant>
      <vt:variant>
        <vt:lpstr>嵌入 OLE 服务器</vt:lpstr>
      </vt:variant>
      <vt:variant>
        <vt:i4>2</vt:i4>
      </vt:variant>
      <vt:variant>
        <vt:lpstr>幻灯片标题</vt:lpstr>
      </vt:variant>
      <vt:variant>
        <vt:i4>11</vt:i4>
      </vt:variant>
    </vt:vector>
  </HeadingPairs>
  <TitlesOfParts>
    <vt:vector size="22" baseType="lpstr">
      <vt:lpstr>Arial</vt:lpstr>
      <vt:lpstr>宋体</vt:lpstr>
      <vt:lpstr>Wingdings</vt:lpstr>
      <vt:lpstr>微软雅黑</vt:lpstr>
      <vt:lpstr>等线</vt:lpstr>
      <vt:lpstr>Arial Unicode MS</vt:lpstr>
      <vt:lpstr>等线 Light</vt:lpstr>
      <vt:lpstr>默认设计模板</vt:lpstr>
      <vt:lpstr>Office 主题​​</vt:lpstr>
      <vt:lpstr>Package</vt:lpstr>
      <vt:lpstr>Package</vt:lpstr>
      <vt:lpstr>专利撰写计划</vt:lpstr>
      <vt:lpstr>PowerPoint 演示文稿</vt:lpstr>
      <vt:lpstr>一、专利撰写目标</vt:lpstr>
      <vt:lpstr>一、解决方案</vt:lpstr>
      <vt:lpstr>一、创新点</vt:lpstr>
      <vt:lpstr>一、创新点</vt:lpstr>
      <vt:lpstr>二、参考论文阅读</vt:lpstr>
      <vt:lpstr>二、参考论文阅读</vt:lpstr>
      <vt:lpstr>三、实验方案</vt:lpstr>
      <vt:lpstr>三、初步方案</vt:lpstr>
      <vt:lpstr>PowerPoint 演示文稿</vt:lpstr>
    </vt:vector>
  </TitlesOfParts>
  <Company>wust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ccg</dc:creator>
  <cp:lastModifiedBy>时间与命运</cp:lastModifiedBy>
  <cp:revision>3148</cp:revision>
  <dcterms:created xsi:type="dcterms:W3CDTF">2008-12-25T01:10:00Z</dcterms:created>
  <dcterms:modified xsi:type="dcterms:W3CDTF">2026-01-07T09:11:43Z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2052-12.1.0.23542</vt:lpwstr>
  </property>
  <property fmtid="{D5CDD505-2E9C-101B-9397-08002B2CF9AE}" pid="3" name="ICV">
    <vt:lpwstr>8F5434B97FC64B25BCC8D4300AEC5D6F_13</vt:lpwstr>
  </property>
</Properties>
</file>